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8" r:id="rId4"/>
    <p:sldId id="259" r:id="rId5"/>
    <p:sldId id="261" r:id="rId6"/>
    <p:sldId id="260" r:id="rId7"/>
    <p:sldId id="270" r:id="rId8"/>
    <p:sldId id="271" r:id="rId9"/>
    <p:sldId id="262" r:id="rId10"/>
    <p:sldId id="263" r:id="rId11"/>
    <p:sldId id="272" r:id="rId12"/>
    <p:sldId id="273" r:id="rId13"/>
    <p:sldId id="264" r:id="rId14"/>
    <p:sldId id="265" r:id="rId15"/>
    <p:sldId id="274" r:id="rId16"/>
    <p:sldId id="275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606"/>
    <a:srgbClr val="FF1010"/>
    <a:srgbClr val="FF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BC7D-514B-48BA-B2A7-6F79A3A325BA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F9A94-C253-4A5F-92B1-BA2028795C7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2409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0149-4052-1AD0-58B4-E1A04D4F1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F239C-7F42-10BE-81E6-4A3E253AF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A477D-B38A-09B7-37A9-43ED688AA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1743A-4F55-7D07-2063-088CFCE1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5C090-8469-78F6-B398-B20D7784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62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B259-D2FD-C7E9-78D8-7E807D92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B4435-EBF7-525E-1B8E-D1CA0615A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2109B-A696-5D2A-0B73-13789319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52C66-5A86-09A5-06EF-709146E42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2B6BC-C5A7-9E29-A4AE-DA1E2E32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9758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186498-8702-886B-01D7-4A2ADDE4B6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7A881-7467-DE45-62BE-F4B60C034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2B11D-B1E5-237D-949D-F8FDE9B2D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1ABB-FE97-604E-497D-0C750F01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FAC4-4B32-0CB5-2867-B8302CDD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276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6BB3-A103-BADD-C783-24B03D1F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45A70-FE28-4993-4FC2-FED1BE911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03BE6-31E1-3EEB-1F0B-F2258461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6AED-0CCA-D9F3-B0A1-AEB920796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9615-E092-1F5B-14E6-609F4996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111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9045A-4312-D9A3-D0D4-27DBD12CB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D5FA-0D9A-D4D5-AD6B-ECC04CFFC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67307-D0DF-7B5E-8A0F-A764B5F4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436A1-8DAA-3239-231A-FE477262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E64-CA4F-EA80-4AFE-D1C412A7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010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226D-8E10-2892-BF11-1113DF09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57643-212B-2037-2A8D-3CB4C8361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D8E3A-D118-5A18-CD46-FDC3F03FE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1D5E18-35B6-806D-4052-FDF2E92D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63AA6-C15F-E1C7-BE1B-9107C6AF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2C853-8E53-D28B-968F-5E7A3D8B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31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1EE4-DE9E-1635-E4DE-AA3BDBAA8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6FAAF-5B3C-A1EE-B38C-019B1133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4090B0-5781-162F-2AD2-C26C219DB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8FCC77-D2D4-310C-074A-6B11C465C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3D10B1-9BF5-CD9C-2B2B-9A0F5F45F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40FB7A-D8F0-DBCC-992C-8083398CC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DD06B-F009-F5CA-D93F-BE56DA65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34F5F7-0264-1CB5-FD1A-610F7877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464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35C79-36DA-CA9C-D0FA-61C3F008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7995D2-3853-91BF-9DC4-5FFF7146D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9E31A-D4AD-5115-E954-CDD862FA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E07CB-6683-2808-9D56-73825049B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128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288C8-F885-DA04-0E17-F097D3D1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E595D-7EB3-C201-AC9B-EC5AFD00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8562E-E0A9-6A82-9ADB-C7E4CEEE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576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7DCF3-0A20-2A34-E795-568E4E01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DB768-2BA7-A358-A05B-E4BF20A69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7DC28-5ABA-CA31-5137-40A0DB811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CA002-651E-38E6-8FF4-F1047F10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47C02-D25E-413E-4006-ACD92FE25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B8347-1C2D-17FD-B329-694333F2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32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562BB-A9A9-ADBA-D46F-AE7D840B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B005B2-DB98-04A7-41E5-A4FB2BA05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CEDBA-8399-D929-AF18-4F13ADE9B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BF0A-BE23-CB7B-4652-2016DA5CA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0DE51-447D-48F1-314D-8252215E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CDD85-21E3-9996-8D1C-F29B6A34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3711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CAA41-15EE-3C27-ACA0-63D5B69E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77D92-143A-CA4B-27B6-8A97ADB33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B9FF-6D54-7335-4E86-A0BC24E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6A7D-4E42-4F45-9716-0730BEAF7159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0A6B3-A35B-2E0A-1B47-8D480478E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22729-074A-7772-6FC0-39D474253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9B35A-A4AF-4976-9C65-DB897037DA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043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qckdn9an20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learningapps.org/watch?v=pv04pp6932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1772" y="4215564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3</a:t>
            </a:r>
            <a:br>
              <a:rPr lang="hr-HR" sz="5400" b="1" dirty="0"/>
            </a:br>
            <a:r>
              <a:rPr lang="hr-HR" sz="5400" b="1" dirty="0" err="1"/>
              <a:t>Crime</a:t>
            </a:r>
            <a:r>
              <a:rPr lang="hr-HR" sz="5400" b="1" dirty="0"/>
              <a:t> </a:t>
            </a:r>
            <a:r>
              <a:rPr lang="hr-HR" sz="5400" b="1" dirty="0" err="1"/>
              <a:t>and</a:t>
            </a:r>
            <a:r>
              <a:rPr lang="hr-HR" sz="5400" b="1" dirty="0"/>
              <a:t> </a:t>
            </a:r>
            <a:r>
              <a:rPr lang="hr-HR" sz="5400" b="1" dirty="0" err="1"/>
              <a:t>punishment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922972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C1CBFB-877B-E7FA-E877-3DD39F43E8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01811" cy="686765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7EF76-72DC-D366-F315-4A65A5595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732" y="245400"/>
            <a:ext cx="5333260" cy="1423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Read </a:t>
            </a:r>
            <a:r>
              <a:rPr lang="hr-HR" dirty="0" err="1"/>
              <a:t>four</a:t>
            </a:r>
            <a:r>
              <a:rPr lang="hr-HR" dirty="0"/>
              <a:t> </a:t>
            </a:r>
            <a:r>
              <a:rPr lang="hr-HR" dirty="0" err="1"/>
              <a:t>true</a:t>
            </a:r>
            <a:r>
              <a:rPr lang="hr-HR" dirty="0"/>
              <a:t> </a:t>
            </a:r>
            <a:r>
              <a:rPr lang="hr-HR" dirty="0" err="1"/>
              <a:t>crime</a:t>
            </a:r>
            <a:r>
              <a:rPr lang="hr-HR" dirty="0"/>
              <a:t> </a:t>
            </a:r>
            <a:r>
              <a:rPr lang="hr-HR" dirty="0" err="1"/>
              <a:t>stories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them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headlines</a:t>
            </a:r>
            <a:r>
              <a:rPr lang="hr-HR" dirty="0"/>
              <a:t> </a:t>
            </a:r>
            <a:r>
              <a:rPr lang="hr-HR" dirty="0" err="1"/>
              <a:t>below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F18F0-D812-AD1C-8854-35EEA9497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" y="1313895"/>
            <a:ext cx="5711528" cy="463438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62119A9-6A03-B5FD-4918-CCC153677BCD}"/>
              </a:ext>
            </a:extLst>
          </p:cNvPr>
          <p:cNvSpPr txBox="1">
            <a:spLocks/>
          </p:cNvSpPr>
          <p:nvPr/>
        </p:nvSpPr>
        <p:spPr>
          <a:xfrm>
            <a:off x="6278732" y="1669002"/>
            <a:ext cx="5333260" cy="59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4468B-8A68-FC06-3D64-DD7BF506F912}"/>
              </a:ext>
            </a:extLst>
          </p:cNvPr>
          <p:cNvSpPr txBox="1"/>
          <p:nvPr/>
        </p:nvSpPr>
        <p:spPr>
          <a:xfrm>
            <a:off x="2744812" y="2080835"/>
            <a:ext cx="31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7DABA-DDDE-9050-8A51-EFFDA9080E91}"/>
              </a:ext>
            </a:extLst>
          </p:cNvPr>
          <p:cNvSpPr txBox="1"/>
          <p:nvPr/>
        </p:nvSpPr>
        <p:spPr>
          <a:xfrm>
            <a:off x="5204948" y="2080835"/>
            <a:ext cx="31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B10B9-B787-C8CE-0B5F-D4A1DFD64274}"/>
              </a:ext>
            </a:extLst>
          </p:cNvPr>
          <p:cNvSpPr txBox="1"/>
          <p:nvPr/>
        </p:nvSpPr>
        <p:spPr>
          <a:xfrm>
            <a:off x="4631418" y="1896169"/>
            <a:ext cx="31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D74DD4-056D-B162-45ED-F8A826F6AA45}"/>
              </a:ext>
            </a:extLst>
          </p:cNvPr>
          <p:cNvSpPr txBox="1"/>
          <p:nvPr/>
        </p:nvSpPr>
        <p:spPr>
          <a:xfrm>
            <a:off x="2875275" y="1901394"/>
            <a:ext cx="31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38D0A4-5809-0951-7870-210D2450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0835"/>
            <a:ext cx="6169982" cy="26564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7D290E1-E3BE-877C-D8C1-CDCB9FEB6C39}"/>
              </a:ext>
            </a:extLst>
          </p:cNvPr>
          <p:cNvSpPr txBox="1">
            <a:spLocks/>
          </p:cNvSpPr>
          <p:nvPr/>
        </p:nvSpPr>
        <p:spPr>
          <a:xfrm>
            <a:off x="6278732" y="2383380"/>
            <a:ext cx="5442011" cy="1821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Read </a:t>
            </a:r>
            <a:r>
              <a:rPr lang="hr-HR" dirty="0" err="1"/>
              <a:t>again</a:t>
            </a:r>
            <a:r>
              <a:rPr lang="hr-HR" dirty="0"/>
              <a:t>. </a:t>
            </a:r>
            <a:r>
              <a:rPr lang="hr-HR" dirty="0" err="1"/>
              <a:t>Which</a:t>
            </a:r>
            <a:r>
              <a:rPr lang="hr-HR" dirty="0"/>
              <a:t> story are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following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? </a:t>
            </a: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numbers</a:t>
            </a:r>
            <a:r>
              <a:rPr lang="hr-HR" dirty="0"/>
              <a:t> 1 – 4 </a:t>
            </a:r>
            <a:r>
              <a:rPr lang="hr-HR" dirty="0" err="1"/>
              <a:t>next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.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0F46B62-9DAE-8874-ED18-00CFF05951E0}"/>
              </a:ext>
            </a:extLst>
          </p:cNvPr>
          <p:cNvSpPr txBox="1">
            <a:spLocks/>
          </p:cNvSpPr>
          <p:nvPr/>
        </p:nvSpPr>
        <p:spPr>
          <a:xfrm>
            <a:off x="6278732" y="4439024"/>
            <a:ext cx="5333260" cy="59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DAA57F-727D-F960-96CE-B989F017C41B}"/>
              </a:ext>
            </a:extLst>
          </p:cNvPr>
          <p:cNvSpPr txBox="1"/>
          <p:nvPr/>
        </p:nvSpPr>
        <p:spPr>
          <a:xfrm>
            <a:off x="1759853" y="2740394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65295F-4729-0B90-AADA-6463F8F93021}"/>
              </a:ext>
            </a:extLst>
          </p:cNvPr>
          <p:cNvSpPr txBox="1"/>
          <p:nvPr/>
        </p:nvSpPr>
        <p:spPr>
          <a:xfrm>
            <a:off x="2218162" y="3025769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DB355-E814-6DA8-4398-AA473AC6FB97}"/>
              </a:ext>
            </a:extLst>
          </p:cNvPr>
          <p:cNvSpPr txBox="1"/>
          <p:nvPr/>
        </p:nvSpPr>
        <p:spPr>
          <a:xfrm>
            <a:off x="1576459" y="3218626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7103EB-AD41-34A0-6429-EA9379E93A4D}"/>
              </a:ext>
            </a:extLst>
          </p:cNvPr>
          <p:cNvSpPr txBox="1"/>
          <p:nvPr/>
        </p:nvSpPr>
        <p:spPr>
          <a:xfrm>
            <a:off x="1576459" y="3448569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EDA573-6623-AA49-63D5-1B68AFEEDD06}"/>
              </a:ext>
            </a:extLst>
          </p:cNvPr>
          <p:cNvSpPr txBox="1"/>
          <p:nvPr/>
        </p:nvSpPr>
        <p:spPr>
          <a:xfrm>
            <a:off x="1433935" y="3696858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D5DA6C-FC6A-8D22-D773-6C455CBDF97A}"/>
              </a:ext>
            </a:extLst>
          </p:cNvPr>
          <p:cNvSpPr txBox="1"/>
          <p:nvPr/>
        </p:nvSpPr>
        <p:spPr>
          <a:xfrm>
            <a:off x="2039353" y="3906292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FDC576-41B9-3440-7BC1-509722E3BC8E}"/>
              </a:ext>
            </a:extLst>
          </p:cNvPr>
          <p:cNvSpPr txBox="1"/>
          <p:nvPr/>
        </p:nvSpPr>
        <p:spPr>
          <a:xfrm>
            <a:off x="2126056" y="4172668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E03BD5-56A8-C1FA-9043-9C8C040A0B12}"/>
              </a:ext>
            </a:extLst>
          </p:cNvPr>
          <p:cNvSpPr txBox="1"/>
          <p:nvPr/>
        </p:nvSpPr>
        <p:spPr>
          <a:xfrm>
            <a:off x="2228003" y="4420460"/>
            <a:ext cx="239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3077B7D9-080D-E23A-F25D-8C75F8FEF45C}"/>
              </a:ext>
            </a:extLst>
          </p:cNvPr>
          <p:cNvSpPr txBox="1">
            <a:spLocks/>
          </p:cNvSpPr>
          <p:nvPr/>
        </p:nvSpPr>
        <p:spPr>
          <a:xfrm>
            <a:off x="6278732" y="5188999"/>
            <a:ext cx="5333260" cy="1300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What</a:t>
            </a:r>
            <a:r>
              <a:rPr lang="hr-HR" dirty="0"/>
              <a:t> 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think</a:t>
            </a:r>
            <a:r>
              <a:rPr lang="hr-HR" dirty="0"/>
              <a:t>? </a:t>
            </a: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these</a:t>
            </a:r>
            <a:r>
              <a:rPr lang="hr-HR" dirty="0"/>
              <a:t> </a:t>
            </a:r>
            <a:r>
              <a:rPr lang="hr-HR" dirty="0" err="1"/>
              <a:t>stories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silliest</a:t>
            </a:r>
            <a:r>
              <a:rPr lang="hr-HR" dirty="0"/>
              <a:t>/</a:t>
            </a:r>
            <a:r>
              <a:rPr lang="hr-HR" dirty="0" err="1"/>
              <a:t>funniest</a:t>
            </a:r>
            <a:r>
              <a:rPr lang="hr-H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70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3038"/>
          <a:stretch/>
        </p:blipFill>
        <p:spPr>
          <a:xfrm>
            <a:off x="832431" y="1433473"/>
            <a:ext cx="3868532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591870" y="141469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What</a:t>
            </a:r>
            <a:r>
              <a:rPr lang="hr-HR" sz="2800" dirty="0"/>
              <a:t> do </a:t>
            </a:r>
            <a:r>
              <a:rPr lang="hr-HR" sz="2800" dirty="0" err="1"/>
              <a:t>these</a:t>
            </a:r>
            <a:r>
              <a:rPr lang="hr-HR" sz="2800" dirty="0"/>
              <a:t> </a:t>
            </a:r>
            <a:r>
              <a:rPr lang="hr-HR" sz="2800" dirty="0" err="1"/>
              <a:t>expressions</a:t>
            </a:r>
            <a:r>
              <a:rPr lang="hr-HR" sz="2800" dirty="0"/>
              <a:t> </a:t>
            </a:r>
            <a:r>
              <a:rPr lang="hr-HR" sz="2800" dirty="0" err="1"/>
              <a:t>mean</a:t>
            </a:r>
            <a:r>
              <a:rPr lang="hr-HR" sz="2800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604975" y="477602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Choose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form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604975" y="540956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C3E57-1053-9112-8E67-B0018F574EE0}"/>
              </a:ext>
            </a:extLst>
          </p:cNvPr>
          <p:cNvSpPr txBox="1"/>
          <p:nvPr/>
        </p:nvSpPr>
        <p:spPr>
          <a:xfrm>
            <a:off x="6604975" y="206027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030FC-B47A-02F0-5C8C-781B223A2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1" y="1414692"/>
            <a:ext cx="4160881" cy="52430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0DAE2C-EDA6-E90C-03B9-C5B724F9D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61" y="2037342"/>
            <a:ext cx="3817951" cy="4580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549A64-5994-F181-7BAE-DD8E695E1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3" y="2563548"/>
            <a:ext cx="6185008" cy="22124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AFFC2D-D185-F10F-39E7-B990AF198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0" y="3140165"/>
            <a:ext cx="5765952" cy="14447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E08D1D-EB75-B450-52CE-B628963B18E9}"/>
              </a:ext>
            </a:extLst>
          </p:cNvPr>
          <p:cNvSpPr txBox="1"/>
          <p:nvPr/>
        </p:nvSpPr>
        <p:spPr>
          <a:xfrm>
            <a:off x="6591869" y="3140165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Match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two</a:t>
            </a:r>
            <a:r>
              <a:rPr lang="hr-HR" sz="2800" dirty="0"/>
              <a:t> </a:t>
            </a:r>
            <a:r>
              <a:rPr lang="hr-HR" sz="2800" dirty="0" err="1"/>
              <a:t>columns</a:t>
            </a:r>
            <a:r>
              <a:rPr lang="hr-HR" sz="28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B5888-E296-5FBC-36EA-FE07AFE1060C}"/>
              </a:ext>
            </a:extLst>
          </p:cNvPr>
          <p:cNvSpPr txBox="1"/>
          <p:nvPr/>
        </p:nvSpPr>
        <p:spPr>
          <a:xfrm>
            <a:off x="6591868" y="369967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7817BA-8D39-D1F9-E998-1F1661D15F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4" y="2394332"/>
            <a:ext cx="6185008" cy="16628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73C42F-1CE4-9523-9012-459BAF01B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5" y="2721746"/>
            <a:ext cx="5965164" cy="12871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28DD5E-832F-3ABF-25D6-33140C27C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1" y="4074468"/>
            <a:ext cx="6185008" cy="15078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86F428-131B-3511-CD90-F616FB0EB0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1" y="4107298"/>
            <a:ext cx="5930167" cy="14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3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" b="2765"/>
          <a:stretch/>
        </p:blipFill>
        <p:spPr>
          <a:xfrm>
            <a:off x="832431" y="1433473"/>
            <a:ext cx="3868532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23194" y="1394947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Choose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correct</a:t>
            </a:r>
            <a:r>
              <a:rPr lang="hr-HR" sz="2800" dirty="0"/>
              <a:t> </a:t>
            </a:r>
            <a:r>
              <a:rPr lang="hr-HR" sz="2800" dirty="0" err="1"/>
              <a:t>form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</a:t>
            </a:r>
            <a:r>
              <a:rPr lang="hr-HR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C3E57-1053-9112-8E67-B0018F574EE0}"/>
              </a:ext>
            </a:extLst>
          </p:cNvPr>
          <p:cNvSpPr txBox="1"/>
          <p:nvPr/>
        </p:nvSpPr>
        <p:spPr>
          <a:xfrm>
            <a:off x="6423193" y="236400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E08D1D-EB75-B450-52CE-B628963B18E9}"/>
              </a:ext>
            </a:extLst>
          </p:cNvPr>
          <p:cNvSpPr txBox="1"/>
          <p:nvPr/>
        </p:nvSpPr>
        <p:spPr>
          <a:xfrm>
            <a:off x="6423193" y="316426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B5888-E296-5FBC-36EA-FE07AFE1060C}"/>
              </a:ext>
            </a:extLst>
          </p:cNvPr>
          <p:cNvSpPr txBox="1"/>
          <p:nvPr/>
        </p:nvSpPr>
        <p:spPr>
          <a:xfrm>
            <a:off x="6423192" y="375215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EFC45-11E9-B785-0FCC-8F35AC055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6" y="1433473"/>
            <a:ext cx="4347845" cy="48961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3822FD-9688-F95D-A546-55D20D4C3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1" y="1785026"/>
            <a:ext cx="4032532" cy="447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D1CE0-D6AC-F189-B467-EC02964AAD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" y="2625618"/>
            <a:ext cx="6078854" cy="23234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2E063E-9F48-A389-2D8B-F96B947CEB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8"/>
          <a:stretch/>
        </p:blipFill>
        <p:spPr>
          <a:xfrm>
            <a:off x="357213" y="3165245"/>
            <a:ext cx="5661847" cy="16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DBE65D-B1A7-32B0-9FBC-1E3DE29A87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00474" cy="685526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6B355-8B4D-93EC-291F-5F5F388A5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6694" y="178776"/>
            <a:ext cx="5386526" cy="757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r-HR" sz="2600" dirty="0" err="1"/>
              <a:t>Match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two</a:t>
            </a:r>
            <a:r>
              <a:rPr lang="hr-HR" sz="2600" dirty="0"/>
              <a:t> </a:t>
            </a:r>
            <a:r>
              <a:rPr lang="hr-HR" sz="2600" dirty="0" err="1"/>
              <a:t>columns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Task</a:t>
            </a:r>
            <a:r>
              <a:rPr lang="hr-HR" sz="2600" dirty="0"/>
              <a:t> 4.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95EEDF0-C82E-CF2F-61B4-FC6933318459}"/>
              </a:ext>
            </a:extLst>
          </p:cNvPr>
          <p:cNvSpPr txBox="1">
            <a:spLocks/>
          </p:cNvSpPr>
          <p:nvPr/>
        </p:nvSpPr>
        <p:spPr>
          <a:xfrm>
            <a:off x="6033118" y="862407"/>
            <a:ext cx="5455110" cy="639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dirty="0" err="1"/>
              <a:t>Translate</a:t>
            </a:r>
            <a:r>
              <a:rPr lang="hr-HR" sz="26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A93B5B-AD99-E884-2638-7676C7649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805"/>
            <a:ext cx="4900474" cy="32925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BD76FA-E016-BF64-8241-F600F6EAD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7" y="2087118"/>
            <a:ext cx="1754548" cy="2555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252DF5-8A1D-18B0-1D43-08B2B9A925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" t="3197" r="2191" b="8300"/>
          <a:stretch/>
        </p:blipFill>
        <p:spPr>
          <a:xfrm>
            <a:off x="0" y="1484050"/>
            <a:ext cx="5546068" cy="23103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416B5AC4-8C3C-5FBA-B019-DAA47B4C215D}"/>
              </a:ext>
            </a:extLst>
          </p:cNvPr>
          <p:cNvSpPr txBox="1">
            <a:spLocks/>
          </p:cNvSpPr>
          <p:nvPr/>
        </p:nvSpPr>
        <p:spPr>
          <a:xfrm>
            <a:off x="6033118" y="1434358"/>
            <a:ext cx="5835327" cy="117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>
                <a:solidFill>
                  <a:srgbClr val="FFC000"/>
                </a:solidFill>
              </a:rPr>
              <a:t>Speaking</a:t>
            </a:r>
            <a:r>
              <a:rPr lang="hr-HR" sz="2600" b="1" dirty="0">
                <a:solidFill>
                  <a:srgbClr val="FFC000"/>
                </a:solidFill>
              </a:rPr>
              <a:t> time! </a:t>
            </a:r>
            <a:r>
              <a:rPr lang="hr-HR" sz="2600" dirty="0" err="1"/>
              <a:t>Work</a:t>
            </a:r>
            <a:r>
              <a:rPr lang="hr-HR" sz="2600" dirty="0"/>
              <a:t> </a:t>
            </a:r>
            <a:r>
              <a:rPr lang="hr-HR" sz="2600" dirty="0" err="1"/>
              <a:t>with</a:t>
            </a:r>
            <a:r>
              <a:rPr lang="hr-HR" sz="2600" dirty="0"/>
              <a:t> </a:t>
            </a:r>
            <a:r>
              <a:rPr lang="hr-HR" sz="2600" dirty="0" err="1"/>
              <a:t>your</a:t>
            </a:r>
            <a:r>
              <a:rPr lang="hr-HR" sz="2600" dirty="0"/>
              <a:t> partner </a:t>
            </a:r>
            <a:r>
              <a:rPr lang="hr-HR" sz="2600" dirty="0" err="1"/>
              <a:t>and</a:t>
            </a:r>
            <a:r>
              <a:rPr lang="hr-HR" sz="2600" dirty="0"/>
              <a:t> </a:t>
            </a:r>
            <a:r>
              <a:rPr lang="hr-HR" sz="2600" dirty="0" err="1"/>
              <a:t>think</a:t>
            </a:r>
            <a:r>
              <a:rPr lang="hr-HR" sz="2600" dirty="0"/>
              <a:t> </a:t>
            </a:r>
            <a:r>
              <a:rPr lang="hr-HR" sz="2600" dirty="0" err="1"/>
              <a:t>of</a:t>
            </a:r>
            <a:r>
              <a:rPr lang="hr-HR" sz="2600" dirty="0"/>
              <a:t> a </a:t>
            </a:r>
            <a:r>
              <a:rPr lang="hr-HR" sz="2600" dirty="0" err="1"/>
              <a:t>funny</a:t>
            </a:r>
            <a:r>
              <a:rPr lang="hr-HR" sz="2600" dirty="0"/>
              <a:t> story </a:t>
            </a:r>
            <a:r>
              <a:rPr lang="hr-HR" sz="2600" dirty="0" err="1"/>
              <a:t>using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expressions</a:t>
            </a:r>
            <a:r>
              <a:rPr lang="hr-HR" sz="2600" dirty="0"/>
              <a:t> </a:t>
            </a:r>
            <a:r>
              <a:rPr lang="hr-HR" sz="2600" dirty="0" err="1"/>
              <a:t>in</a:t>
            </a:r>
            <a:r>
              <a:rPr lang="hr-HR" sz="2600" dirty="0"/>
              <a:t> </a:t>
            </a:r>
            <a:r>
              <a:rPr lang="hr-HR" sz="2600" dirty="0" err="1"/>
              <a:t>Task</a:t>
            </a:r>
            <a:r>
              <a:rPr lang="hr-HR" sz="2600" dirty="0"/>
              <a:t> 4.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E6CC7C1-897E-8659-CC26-9B769FCB1027}"/>
              </a:ext>
            </a:extLst>
          </p:cNvPr>
          <p:cNvSpPr txBox="1">
            <a:spLocks/>
          </p:cNvSpPr>
          <p:nvPr/>
        </p:nvSpPr>
        <p:spPr>
          <a:xfrm>
            <a:off x="6012402" y="2698378"/>
            <a:ext cx="5455110" cy="117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dirty="0" err="1"/>
              <a:t>Write</a:t>
            </a:r>
            <a:r>
              <a:rPr lang="hr-HR" sz="2600" dirty="0"/>
              <a:t> a short </a:t>
            </a:r>
            <a:r>
              <a:rPr lang="hr-HR" sz="2600" dirty="0" err="1"/>
              <a:t>detective</a:t>
            </a:r>
            <a:r>
              <a:rPr lang="hr-HR" sz="2600" dirty="0"/>
              <a:t> story </a:t>
            </a:r>
            <a:r>
              <a:rPr lang="hr-HR" sz="2600" dirty="0" err="1"/>
              <a:t>with</a:t>
            </a:r>
            <a:r>
              <a:rPr lang="hr-HR" sz="2600" dirty="0"/>
              <a:t> </a:t>
            </a:r>
            <a:r>
              <a:rPr lang="hr-HR" sz="2600" dirty="0" err="1"/>
              <a:t>your</a:t>
            </a:r>
            <a:r>
              <a:rPr lang="hr-HR" sz="2600" dirty="0"/>
              <a:t> partner. Use </a:t>
            </a:r>
            <a:r>
              <a:rPr lang="hr-HR" sz="2600" dirty="0" err="1"/>
              <a:t>your</a:t>
            </a:r>
            <a:r>
              <a:rPr lang="hr-HR" sz="2600" dirty="0"/>
              <a:t> </a:t>
            </a:r>
            <a:r>
              <a:rPr lang="hr-HR" sz="2600" dirty="0" err="1"/>
              <a:t>imagination</a:t>
            </a:r>
            <a:r>
              <a:rPr lang="hr-HR" sz="2600" b="1" dirty="0"/>
              <a:t>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B1F047E-68DB-49AE-467C-84522BD4A866}"/>
              </a:ext>
            </a:extLst>
          </p:cNvPr>
          <p:cNvSpPr txBox="1">
            <a:spLocks/>
          </p:cNvSpPr>
          <p:nvPr/>
        </p:nvSpPr>
        <p:spPr>
          <a:xfrm>
            <a:off x="5546069" y="3662913"/>
            <a:ext cx="6563074" cy="3186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None/>
            </a:pPr>
            <a:r>
              <a:rPr lang="hr-HR" sz="2400" b="1" dirty="0" err="1"/>
              <a:t>We</a:t>
            </a:r>
            <a:r>
              <a:rPr lang="hr-HR" sz="2400" b="1" dirty="0"/>
              <a:t> use </a:t>
            </a:r>
            <a:r>
              <a:rPr lang="hr-HR" sz="2400" b="1" dirty="0">
                <a:solidFill>
                  <a:srgbClr val="FF0000"/>
                </a:solidFill>
              </a:rPr>
              <a:t>SO </a:t>
            </a:r>
            <a:r>
              <a:rPr lang="hr-HR" sz="2400" b="1" dirty="0"/>
              <a:t>to </a:t>
            </a:r>
            <a:r>
              <a:rPr lang="hr-HR" sz="2400" b="1" dirty="0" err="1"/>
              <a:t>express</a:t>
            </a:r>
            <a:r>
              <a:rPr lang="hr-HR" sz="2400" b="1" dirty="0"/>
              <a:t> a RESULT.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Veznik SO (DAKLE) koristimo kada želimo izraziti posljedicu.</a:t>
            </a:r>
          </a:p>
          <a:p>
            <a:pPr marL="0" indent="0">
              <a:buNone/>
            </a:pPr>
            <a:r>
              <a:rPr lang="hr-HR" sz="2400" b="1" dirty="0" err="1"/>
              <a:t>We</a:t>
            </a:r>
            <a:r>
              <a:rPr lang="hr-HR" sz="2400" b="1" dirty="0"/>
              <a:t> use </a:t>
            </a:r>
            <a:r>
              <a:rPr lang="hr-HR" sz="2400" b="1" dirty="0">
                <a:solidFill>
                  <a:srgbClr val="FF0000"/>
                </a:solidFill>
              </a:rPr>
              <a:t>BECAUSE</a:t>
            </a:r>
            <a:r>
              <a:rPr lang="hr-HR" sz="2400" b="1" dirty="0"/>
              <a:t> to </a:t>
            </a:r>
            <a:r>
              <a:rPr lang="hr-HR" sz="2400" b="1" dirty="0" err="1"/>
              <a:t>express</a:t>
            </a:r>
            <a:r>
              <a:rPr lang="hr-HR" sz="2400" b="1" dirty="0"/>
              <a:t> a REASON.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Veznik BECAUSE (zato) koristimo kako bismo iskazali RAZLOG.</a:t>
            </a:r>
          </a:p>
          <a:p>
            <a:pPr marL="0" indent="0">
              <a:buNone/>
            </a:pPr>
            <a:r>
              <a:rPr lang="hr-HR" sz="2400" b="1" dirty="0" err="1"/>
              <a:t>We</a:t>
            </a:r>
            <a:r>
              <a:rPr lang="hr-HR" sz="2400" b="1" dirty="0"/>
              <a:t> use BUT </a:t>
            </a:r>
            <a:r>
              <a:rPr lang="hr-HR" sz="2400" b="1" dirty="0" err="1"/>
              <a:t>and</a:t>
            </a:r>
            <a:r>
              <a:rPr lang="hr-HR" sz="2400" b="1" dirty="0"/>
              <a:t> </a:t>
            </a:r>
            <a:r>
              <a:rPr lang="hr-HR" sz="2400" b="1" dirty="0">
                <a:solidFill>
                  <a:srgbClr val="FF0000"/>
                </a:solidFill>
              </a:rPr>
              <a:t>ALTHOUGH</a:t>
            </a:r>
            <a:r>
              <a:rPr lang="hr-HR" sz="2400" b="1" dirty="0"/>
              <a:t> to </a:t>
            </a:r>
            <a:r>
              <a:rPr lang="hr-HR" sz="2400" b="1" dirty="0" err="1"/>
              <a:t>express</a:t>
            </a:r>
            <a:r>
              <a:rPr lang="hr-HR" sz="2400" b="1" dirty="0"/>
              <a:t> CONTRAST.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Koristimo BUT (ALI) I ALTHOUGH (IAKO, PREMDA) za izražavanje suprotnosti.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2600" b="1" dirty="0">
              <a:solidFill>
                <a:srgbClr val="FFC000"/>
              </a:solidFill>
            </a:endParaRP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CE6287B-988E-4A59-E282-7945FC20D5B6}"/>
              </a:ext>
            </a:extLst>
          </p:cNvPr>
          <p:cNvSpPr txBox="1">
            <a:spLocks/>
          </p:cNvSpPr>
          <p:nvPr/>
        </p:nvSpPr>
        <p:spPr>
          <a:xfrm>
            <a:off x="6096000" y="5141419"/>
            <a:ext cx="5786021" cy="1708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hr-HR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DBE65D-B1A7-32B0-9FBC-1E3DE29A87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00474" cy="685526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6B355-8B4D-93EC-291F-5F5F388A5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733993"/>
            <a:ext cx="5386526" cy="7577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circle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best</a:t>
            </a:r>
            <a:r>
              <a:rPr lang="hr-HR" dirty="0"/>
              <a:t> </a:t>
            </a:r>
            <a:r>
              <a:rPr lang="hr-HR" dirty="0" err="1"/>
              <a:t>linking</a:t>
            </a:r>
            <a:r>
              <a:rPr lang="hr-HR" dirty="0"/>
              <a:t> word.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95EEDF0-C82E-CF2F-61B4-FC6933318459}"/>
              </a:ext>
            </a:extLst>
          </p:cNvPr>
          <p:cNvSpPr txBox="1">
            <a:spLocks/>
          </p:cNvSpPr>
          <p:nvPr/>
        </p:nvSpPr>
        <p:spPr>
          <a:xfrm>
            <a:off x="6096000" y="2993277"/>
            <a:ext cx="5614908" cy="163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</a:t>
            </a:r>
            <a:r>
              <a:rPr lang="hr-HR" sz="2600" dirty="0"/>
              <a:t>.</a:t>
            </a:r>
          </a:p>
          <a:p>
            <a:pPr marL="0" indent="0" algn="just">
              <a:buNone/>
            </a:pPr>
            <a:r>
              <a:rPr lang="hr-HR" sz="2600" dirty="0">
                <a:hlinkClick r:id="rId3"/>
              </a:rPr>
              <a:t>https://learningapps.org/watch?v=pqckdn9an20</a:t>
            </a:r>
            <a:r>
              <a:rPr lang="hr-HR" sz="2600" dirty="0"/>
              <a:t> 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E6CC7C1-897E-8659-CC26-9B769FCB1027}"/>
              </a:ext>
            </a:extLst>
          </p:cNvPr>
          <p:cNvSpPr txBox="1">
            <a:spLocks/>
          </p:cNvSpPr>
          <p:nvPr/>
        </p:nvSpPr>
        <p:spPr>
          <a:xfrm>
            <a:off x="6096000" y="5112487"/>
            <a:ext cx="5455110" cy="11790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dirty="0" err="1"/>
              <a:t>Choose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correct</a:t>
            </a:r>
            <a:r>
              <a:rPr lang="hr-HR" sz="2600" dirty="0"/>
              <a:t> </a:t>
            </a:r>
            <a:r>
              <a:rPr lang="hr-HR" sz="2600" dirty="0" err="1"/>
              <a:t>linking</a:t>
            </a:r>
            <a:r>
              <a:rPr lang="hr-HR" sz="2600" dirty="0"/>
              <a:t> word.</a:t>
            </a:r>
          </a:p>
          <a:p>
            <a:pPr marL="0" indent="0" algn="just">
              <a:buNone/>
            </a:pPr>
            <a:r>
              <a:rPr lang="hr-HR" sz="2600" dirty="0">
                <a:hlinkClick r:id="rId4"/>
              </a:rPr>
              <a:t>https://learningapps.org/watch?v=pv04pp69320</a:t>
            </a:r>
            <a:r>
              <a:rPr lang="hr-HR" sz="26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E12CC-20EA-1860-7EA2-AC93A511B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3507"/>
            <a:ext cx="5649724" cy="24866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101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CD86BA-E938-5DC5-97A1-CDD3E4E8C1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/>
          <a:stretch/>
        </p:blipFill>
        <p:spPr>
          <a:xfrm>
            <a:off x="151581" y="2059620"/>
            <a:ext cx="5455110" cy="2147555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215181F-5AAC-3924-A4A3-2D3DD4CE1E14}"/>
              </a:ext>
            </a:extLst>
          </p:cNvPr>
          <p:cNvSpPr txBox="1">
            <a:spLocks/>
          </p:cNvSpPr>
          <p:nvPr/>
        </p:nvSpPr>
        <p:spPr>
          <a:xfrm>
            <a:off x="6096000" y="1783507"/>
            <a:ext cx="5386526" cy="951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44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2889"/>
          <a:stretch/>
        </p:blipFill>
        <p:spPr>
          <a:xfrm>
            <a:off x="832431" y="1433473"/>
            <a:ext cx="3868532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23194" y="1394947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Finish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using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own</a:t>
            </a:r>
            <a:r>
              <a:rPr lang="hr-HR" sz="2800" dirty="0"/>
              <a:t> </a:t>
            </a:r>
            <a:r>
              <a:rPr lang="hr-HR" sz="2800" dirty="0" err="1"/>
              <a:t>ideas</a:t>
            </a:r>
            <a:r>
              <a:rPr lang="hr-HR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C3E57-1053-9112-8E67-B0018F574EE0}"/>
              </a:ext>
            </a:extLst>
          </p:cNvPr>
          <p:cNvSpPr txBox="1"/>
          <p:nvPr/>
        </p:nvSpPr>
        <p:spPr>
          <a:xfrm>
            <a:off x="6423192" y="241371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 </a:t>
            </a:r>
            <a:r>
              <a:rPr lang="hr-HR" sz="2800" b="1" dirty="0" err="1"/>
              <a:t>in</a:t>
            </a:r>
            <a:r>
              <a:rPr lang="hr-HR" sz="2800" b="1" dirty="0"/>
              <a:t> </a:t>
            </a:r>
            <a:r>
              <a:rPr lang="hr-HR" sz="2800" b="1" dirty="0" err="1"/>
              <a:t>class</a:t>
            </a:r>
            <a:r>
              <a:rPr lang="hr-HR" sz="2800" b="1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E08D1D-EB75-B450-52CE-B628963B18E9}"/>
              </a:ext>
            </a:extLst>
          </p:cNvPr>
          <p:cNvSpPr txBox="1"/>
          <p:nvPr/>
        </p:nvSpPr>
        <p:spPr>
          <a:xfrm>
            <a:off x="6423193" y="3164268"/>
            <a:ext cx="5438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Look</a:t>
            </a:r>
            <a:r>
              <a:rPr lang="hr-HR" sz="2800" dirty="0"/>
              <a:t> at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picture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classroom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6. </a:t>
            </a:r>
          </a:p>
          <a:p>
            <a:r>
              <a:rPr lang="hr-HR" sz="2800" dirty="0" err="1"/>
              <a:t>What</a:t>
            </a:r>
            <a:r>
              <a:rPr lang="hr-HR" sz="2800" dirty="0"/>
              <a:t> </a:t>
            </a:r>
            <a:r>
              <a:rPr lang="hr-HR" sz="2800" dirty="0" err="1"/>
              <a:t>were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students</a:t>
            </a:r>
            <a:r>
              <a:rPr lang="hr-HR" sz="2800" dirty="0"/>
              <a:t> </a:t>
            </a:r>
            <a:r>
              <a:rPr lang="hr-HR" sz="2800" dirty="0" err="1"/>
              <a:t>doing</a:t>
            </a:r>
            <a:r>
              <a:rPr lang="hr-HR" sz="2800" dirty="0"/>
              <a:t> </a:t>
            </a:r>
            <a:r>
              <a:rPr lang="hr-HR" sz="2800" dirty="0" err="1"/>
              <a:t>when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teacher</a:t>
            </a:r>
            <a:r>
              <a:rPr lang="hr-HR" sz="2800" dirty="0"/>
              <a:t> </a:t>
            </a:r>
            <a:r>
              <a:rPr lang="hr-HR" sz="2800" dirty="0" err="1"/>
              <a:t>entered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classroom</a:t>
            </a:r>
            <a:r>
              <a:rPr lang="hr-HR" sz="2800" dirty="0"/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B5888-E296-5FBC-36EA-FE07AFE1060C}"/>
              </a:ext>
            </a:extLst>
          </p:cNvPr>
          <p:cNvSpPr txBox="1"/>
          <p:nvPr/>
        </p:nvSpPr>
        <p:spPr>
          <a:xfrm>
            <a:off x="6423191" y="591074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68387-B577-1DBD-66E2-884B30597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" y="2672502"/>
            <a:ext cx="6096000" cy="15844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77596F-7AA5-4D7E-2FCF-C1200FDB7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1" y="1200153"/>
            <a:ext cx="5159187" cy="52582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49DD3D-5FD8-5789-73FE-AC3C13FEE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6" y="4636985"/>
            <a:ext cx="2642906" cy="179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1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" b="1715"/>
          <a:stretch/>
        </p:blipFill>
        <p:spPr>
          <a:xfrm>
            <a:off x="832431" y="1433473"/>
            <a:ext cx="3868532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23194" y="1394947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Read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fill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gaps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b="1" dirty="0"/>
              <a:t>ALTHOUGH, SO, BECAUSE (2x), BUT (2x).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C3E57-1053-9112-8E67-B0018F574EE0}"/>
              </a:ext>
            </a:extLst>
          </p:cNvPr>
          <p:cNvSpPr txBox="1"/>
          <p:nvPr/>
        </p:nvSpPr>
        <p:spPr>
          <a:xfrm>
            <a:off x="6423192" y="282426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E08D1D-EB75-B450-52CE-B628963B18E9}"/>
              </a:ext>
            </a:extLst>
          </p:cNvPr>
          <p:cNvSpPr txBox="1"/>
          <p:nvPr/>
        </p:nvSpPr>
        <p:spPr>
          <a:xfrm>
            <a:off x="6423191" y="381644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for </a:t>
            </a:r>
            <a:r>
              <a:rPr lang="hr-HR" sz="2800" dirty="0" err="1"/>
              <a:t>these</a:t>
            </a:r>
            <a:r>
              <a:rPr lang="hr-HR" sz="2800" dirty="0"/>
              <a:t> </a:t>
            </a:r>
            <a:r>
              <a:rPr lang="hr-HR" sz="2800" dirty="0" err="1"/>
              <a:t>answers</a:t>
            </a:r>
            <a:r>
              <a:rPr lang="hr-HR" sz="2800" dirty="0"/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FB5888-E296-5FBC-36EA-FE07AFE1060C}"/>
              </a:ext>
            </a:extLst>
          </p:cNvPr>
          <p:cNvSpPr txBox="1"/>
          <p:nvPr/>
        </p:nvSpPr>
        <p:spPr>
          <a:xfrm>
            <a:off x="6423191" y="444906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4F586-9321-E178-9528-C19E1E241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" y="2032987"/>
            <a:ext cx="6086864" cy="39177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A0541-034D-44CC-3996-1CE54AC4C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1" y="3009530"/>
            <a:ext cx="6040527" cy="2879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1884A-82EA-01B1-C456-2ED4EFE4C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3" y="1928029"/>
            <a:ext cx="6079858" cy="41276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60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DD1D24-4414-3903-7A41-FF4C7E6418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/>
          <a:stretch/>
        </p:blipFill>
        <p:spPr>
          <a:xfrm>
            <a:off x="506027" y="2340382"/>
            <a:ext cx="5583221" cy="36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4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E31AF1-1CCD-7912-154C-FC0AAC96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049"/>
            <a:ext cx="10515600" cy="1325563"/>
          </a:xfrm>
        </p:spPr>
        <p:txBody>
          <a:bodyPr/>
          <a:lstStyle/>
          <a:p>
            <a:pPr algn="ctr"/>
            <a:r>
              <a:rPr lang="hr-HR" b="1" dirty="0" err="1"/>
              <a:t>Which</a:t>
            </a:r>
            <a:r>
              <a:rPr lang="hr-HR" b="1" dirty="0"/>
              <a:t> word </a:t>
            </a:r>
            <a:r>
              <a:rPr lang="hr-HR" b="1" dirty="0" err="1"/>
              <a:t>is</a:t>
            </a:r>
            <a:r>
              <a:rPr lang="hr-HR" b="1" dirty="0"/>
              <a:t> </a:t>
            </a:r>
            <a:r>
              <a:rPr lang="hr-HR" b="1" dirty="0" err="1"/>
              <a:t>missing</a:t>
            </a:r>
            <a:r>
              <a:rPr lang="hr-HR" b="1" dirty="0"/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1588B1-74C5-6250-02D6-31FC30968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363" y="2287518"/>
            <a:ext cx="8289062" cy="4351338"/>
          </a:xfrm>
          <a:noFill/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 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station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officer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		car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		</a:t>
            </a:r>
            <a:r>
              <a:rPr lang="hr-H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helicopter</a:t>
            </a:r>
            <a:endParaRPr lang="hr-H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		siren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0A4AB-63EC-F566-6441-3F37863706F5}"/>
              </a:ext>
            </a:extLst>
          </p:cNvPr>
          <p:cNvSpPr txBox="1"/>
          <p:nvPr/>
        </p:nvSpPr>
        <p:spPr>
          <a:xfrm>
            <a:off x="3432884" y="2060914"/>
            <a:ext cx="400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/>
              <a:t>POLICE</a:t>
            </a:r>
          </a:p>
        </p:txBody>
      </p:sp>
    </p:spTree>
    <p:extLst>
      <p:ext uri="{BB962C8B-B14F-4D97-AF65-F5344CB8AC3E}">
        <p14:creationId xmlns:p14="http://schemas.microsoft.com/office/powerpoint/2010/main" val="31865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220CF8-4B09-4A5F-058F-657180DE5D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6892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02E2E-9498-FB03-8176-FD8CE8C7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518" y="228540"/>
            <a:ext cx="5863432" cy="487363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their</a:t>
            </a:r>
            <a:r>
              <a:rPr lang="hr-HR" dirty="0"/>
              <a:t> </a:t>
            </a:r>
            <a:r>
              <a:rPr lang="hr-HR" dirty="0" err="1"/>
              <a:t>definition</a:t>
            </a:r>
            <a:r>
              <a:rPr lang="hr-HR" b="1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BE367-B6BA-74EC-8C1B-D9391A3C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2" y="1634334"/>
            <a:ext cx="4701947" cy="35893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B0058C3-E1F0-678E-368C-2AAB10A78B7F}"/>
              </a:ext>
            </a:extLst>
          </p:cNvPr>
          <p:cNvSpPr txBox="1">
            <a:spLocks/>
          </p:cNvSpPr>
          <p:nvPr/>
        </p:nvSpPr>
        <p:spPr>
          <a:xfrm>
            <a:off x="6188518" y="1290573"/>
            <a:ext cx="5181600" cy="85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5A159D-BF50-4A03-DC4D-2AE4AA69603D}"/>
              </a:ext>
            </a:extLst>
          </p:cNvPr>
          <p:cNvSpPr txBox="1"/>
          <p:nvPr/>
        </p:nvSpPr>
        <p:spPr>
          <a:xfrm>
            <a:off x="1871379" y="3007802"/>
            <a:ext cx="68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jury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89754D-E47A-DD7E-08F0-03DEB923BF25}"/>
              </a:ext>
            </a:extLst>
          </p:cNvPr>
          <p:cNvSpPr txBox="1"/>
          <p:nvPr/>
        </p:nvSpPr>
        <p:spPr>
          <a:xfrm>
            <a:off x="342390" y="3597802"/>
            <a:ext cx="108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witness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ACBDF-9A21-A40C-D953-FDF23B46A31A}"/>
              </a:ext>
            </a:extLst>
          </p:cNvPr>
          <p:cNvSpPr txBox="1"/>
          <p:nvPr/>
        </p:nvSpPr>
        <p:spPr>
          <a:xfrm>
            <a:off x="342390" y="3967134"/>
            <a:ext cx="108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prison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6597C-798A-2957-D314-C05903598393}"/>
              </a:ext>
            </a:extLst>
          </p:cNvPr>
          <p:cNvSpPr txBox="1"/>
          <p:nvPr/>
        </p:nvSpPr>
        <p:spPr>
          <a:xfrm>
            <a:off x="1163779" y="4410733"/>
            <a:ext cx="108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judge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EF84C-DB91-4365-B91A-CEF5D14C1550}"/>
              </a:ext>
            </a:extLst>
          </p:cNvPr>
          <p:cNvSpPr txBox="1"/>
          <p:nvPr/>
        </p:nvSpPr>
        <p:spPr>
          <a:xfrm>
            <a:off x="2311513" y="4782075"/>
            <a:ext cx="133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the</a:t>
            </a:r>
            <a:r>
              <a:rPr lang="hr-HR" b="1" dirty="0">
                <a:solidFill>
                  <a:srgbClr val="FF0000"/>
                </a:solidFill>
              </a:rPr>
              <a:t> police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3BC5B9-0355-8282-E236-4B96154C3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658"/>
            <a:ext cx="5514975" cy="19490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DEDFCD0-4CD6-DE29-448D-1777239B6619}"/>
              </a:ext>
            </a:extLst>
          </p:cNvPr>
          <p:cNvSpPr txBox="1">
            <a:spLocks/>
          </p:cNvSpPr>
          <p:nvPr/>
        </p:nvSpPr>
        <p:spPr>
          <a:xfrm>
            <a:off x="6188472" y="2015855"/>
            <a:ext cx="5619750" cy="104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Number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a </a:t>
            </a:r>
            <a:r>
              <a:rPr lang="hr-HR" dirty="0" err="1"/>
              <a:t>logical</a:t>
            </a:r>
            <a:r>
              <a:rPr lang="hr-HR" dirty="0"/>
              <a:t> </a:t>
            </a:r>
            <a:r>
              <a:rPr lang="hr-HR" dirty="0" err="1"/>
              <a:t>order</a:t>
            </a:r>
            <a:r>
              <a:rPr lang="hr-HR" dirty="0"/>
              <a:t>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AD70F06-DB65-56A6-5F87-73D5C5D980E1}"/>
              </a:ext>
            </a:extLst>
          </p:cNvPr>
          <p:cNvSpPr txBox="1">
            <a:spLocks/>
          </p:cNvSpPr>
          <p:nvPr/>
        </p:nvSpPr>
        <p:spPr>
          <a:xfrm>
            <a:off x="6231112" y="2999182"/>
            <a:ext cx="5181600" cy="85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00D5EA6-5B8E-04DB-E5BA-F71B225AAE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0" y="3164102"/>
            <a:ext cx="278974" cy="16015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47E3F0-6B81-B359-7E03-0314BD07A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22795"/>
            <a:ext cx="5619750" cy="13192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063A0B4E-7D99-C73D-1942-905DAC739BBB}"/>
              </a:ext>
            </a:extLst>
          </p:cNvPr>
          <p:cNvSpPr txBox="1">
            <a:spLocks/>
          </p:cNvSpPr>
          <p:nvPr/>
        </p:nvSpPr>
        <p:spPr>
          <a:xfrm>
            <a:off x="6188472" y="3597802"/>
            <a:ext cx="5724732" cy="1135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Listen</a:t>
            </a:r>
            <a:r>
              <a:rPr lang="hr-HR" dirty="0"/>
              <a:t> to some </a:t>
            </a:r>
            <a:r>
              <a:rPr lang="hr-HR" dirty="0" err="1"/>
              <a:t>eyewitnesses</a:t>
            </a:r>
            <a:r>
              <a:rPr lang="hr-HR" dirty="0"/>
              <a:t>. Put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right</a:t>
            </a:r>
            <a:r>
              <a:rPr lang="hr-HR" dirty="0"/>
              <a:t> </a:t>
            </a:r>
            <a:r>
              <a:rPr lang="hr-HR" dirty="0" err="1"/>
              <a:t>order</a:t>
            </a:r>
            <a:r>
              <a:rPr lang="hr-HR" dirty="0"/>
              <a:t> (1-6).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FF76F9-7C4B-4D52-C22E-4B4A946104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0" y="1568396"/>
            <a:ext cx="5235394" cy="51668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05_lesson_7___bank_robbery">
            <a:hlinkClick r:id="" action="ppaction://media"/>
            <a:extLst>
              <a:ext uri="{FF2B5EF4-FFF2-40B4-BE49-F238E27FC236}">
                <a16:creationId xmlns:a16="http://schemas.microsoft.com/office/drawing/2014/main" id="{FED8250E-5EB5-C126-EC1F-B3233633D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4587" y="3970656"/>
            <a:ext cx="487363" cy="487363"/>
          </a:xfrm>
          <a:prstGeom prst="rect">
            <a:avLst/>
          </a:prstGeom>
        </p:spPr>
      </p:pic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0D6B48AB-FD1F-8ED0-8BBA-3D32177C409B}"/>
              </a:ext>
            </a:extLst>
          </p:cNvPr>
          <p:cNvSpPr txBox="1">
            <a:spLocks/>
          </p:cNvSpPr>
          <p:nvPr/>
        </p:nvSpPr>
        <p:spPr>
          <a:xfrm>
            <a:off x="6188472" y="4601318"/>
            <a:ext cx="5724732" cy="1135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Listen</a:t>
            </a:r>
            <a:r>
              <a:rPr lang="hr-HR" b="1" dirty="0"/>
              <a:t> </a:t>
            </a:r>
            <a:r>
              <a:rPr lang="hr-HR" b="1" dirty="0" err="1"/>
              <a:t>again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27" name="05_lesson_7___bank_robbery">
            <a:hlinkClick r:id="" action="ppaction://media"/>
            <a:extLst>
              <a:ext uri="{FF2B5EF4-FFF2-40B4-BE49-F238E27FC236}">
                <a16:creationId xmlns:a16="http://schemas.microsoft.com/office/drawing/2014/main" id="{95054BBF-6C6E-CC8A-3B2C-BC31A12FD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0487" y="4538393"/>
            <a:ext cx="487363" cy="4873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FB7F47-55A2-FACC-42ED-E739E9CBA455}"/>
              </a:ext>
            </a:extLst>
          </p:cNvPr>
          <p:cNvSpPr txBox="1"/>
          <p:nvPr/>
        </p:nvSpPr>
        <p:spPr>
          <a:xfrm>
            <a:off x="2911910" y="1860664"/>
            <a:ext cx="27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3E8B36-7A70-76E9-151A-E9F77B2CC311}"/>
              </a:ext>
            </a:extLst>
          </p:cNvPr>
          <p:cNvSpPr txBox="1"/>
          <p:nvPr/>
        </p:nvSpPr>
        <p:spPr>
          <a:xfrm>
            <a:off x="2911910" y="3684638"/>
            <a:ext cx="27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7E5031-E896-911C-BC8C-D3946BBA0F8E}"/>
              </a:ext>
            </a:extLst>
          </p:cNvPr>
          <p:cNvSpPr txBox="1"/>
          <p:nvPr/>
        </p:nvSpPr>
        <p:spPr>
          <a:xfrm>
            <a:off x="196716" y="3719287"/>
            <a:ext cx="27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CE51D8-742C-1943-3537-713D0F341189}"/>
              </a:ext>
            </a:extLst>
          </p:cNvPr>
          <p:cNvSpPr txBox="1"/>
          <p:nvPr/>
        </p:nvSpPr>
        <p:spPr>
          <a:xfrm>
            <a:off x="203878" y="1868293"/>
            <a:ext cx="27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969D5-5334-59CC-17C1-150B5A1623DF}"/>
              </a:ext>
            </a:extLst>
          </p:cNvPr>
          <p:cNvSpPr txBox="1"/>
          <p:nvPr/>
        </p:nvSpPr>
        <p:spPr>
          <a:xfrm>
            <a:off x="2909662" y="5165361"/>
            <a:ext cx="27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D7F68F-D367-B53E-1DDC-F20831B496ED}"/>
              </a:ext>
            </a:extLst>
          </p:cNvPr>
          <p:cNvSpPr txBox="1"/>
          <p:nvPr/>
        </p:nvSpPr>
        <p:spPr>
          <a:xfrm>
            <a:off x="196716" y="5208390"/>
            <a:ext cx="27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D8C15EC-B197-EA67-9A76-2E3FFE63C4F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12538" r="2512" b="10"/>
          <a:stretch/>
        </p:blipFill>
        <p:spPr>
          <a:xfrm>
            <a:off x="30728" y="2818029"/>
            <a:ext cx="6065272" cy="18397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391568-377F-A60D-718F-04F44B8519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1" y="3366641"/>
            <a:ext cx="5886421" cy="1260126"/>
          </a:xfrm>
          <a:prstGeom prst="rect">
            <a:avLst/>
          </a:prstGeom>
        </p:spPr>
      </p:pic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0340C147-CBC8-23CD-DD88-AC0EB39F79DE}"/>
              </a:ext>
            </a:extLst>
          </p:cNvPr>
          <p:cNvSpPr txBox="1">
            <a:spLocks/>
          </p:cNvSpPr>
          <p:nvPr/>
        </p:nvSpPr>
        <p:spPr>
          <a:xfrm>
            <a:off x="6188472" y="5157710"/>
            <a:ext cx="5766766" cy="1768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Say</a:t>
            </a:r>
            <a:r>
              <a:rPr lang="hr-HR" dirty="0"/>
              <a:t>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eyewitnesses</a:t>
            </a:r>
            <a:r>
              <a:rPr lang="hr-HR" dirty="0"/>
              <a:t> </a:t>
            </a:r>
            <a:r>
              <a:rPr lang="hr-HR" dirty="0" err="1"/>
              <a:t>were</a:t>
            </a:r>
            <a:r>
              <a:rPr lang="hr-HR" dirty="0"/>
              <a:t> </a:t>
            </a:r>
            <a:r>
              <a:rPr lang="hr-HR" dirty="0" err="1"/>
              <a:t>doing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time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robbery</a:t>
            </a:r>
            <a:r>
              <a:rPr lang="hr-HR" dirty="0"/>
              <a:t>. </a:t>
            </a: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sentence </a:t>
            </a:r>
            <a:r>
              <a:rPr lang="hr-HR" dirty="0" err="1"/>
              <a:t>halves</a:t>
            </a:r>
            <a:r>
              <a:rPr lang="hr-HR" dirty="0"/>
              <a:t>. </a:t>
            </a: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form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brackets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724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9772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9772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70C90C-96DF-BF70-511B-86EAF9DC13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5998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AEFBE-38A9-CC2B-2396-A886359AC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53125" y="368300"/>
            <a:ext cx="6005096" cy="1317625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Say</a:t>
            </a:r>
            <a:r>
              <a:rPr lang="hr-HR" dirty="0"/>
              <a:t>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happened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bank</a:t>
            </a:r>
            <a:r>
              <a:rPr lang="hr-HR" dirty="0"/>
              <a:t> </a:t>
            </a:r>
            <a:r>
              <a:rPr lang="hr-HR" dirty="0" err="1"/>
              <a:t>yesterday</a:t>
            </a:r>
            <a:r>
              <a:rPr lang="hr-HR" dirty="0"/>
              <a:t>.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below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help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DC06F-D5D7-64FA-8518-C2A516431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0" y="2488771"/>
            <a:ext cx="4997090" cy="20551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F1E66-168E-8071-8871-950708CD6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2423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16176-F822-BFA8-1EFA-72D2FBAF2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" y="792251"/>
            <a:ext cx="5433531" cy="5273497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69ED8A4-5545-F63F-C62F-D3A6159DF2A1}"/>
              </a:ext>
            </a:extLst>
          </p:cNvPr>
          <p:cNvSpPr txBox="1">
            <a:spLocks/>
          </p:cNvSpPr>
          <p:nvPr/>
        </p:nvSpPr>
        <p:spPr>
          <a:xfrm>
            <a:off x="5953124" y="1758950"/>
            <a:ext cx="6005096" cy="3878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C000"/>
                </a:solidFill>
              </a:rPr>
              <a:t>LANGUAGE FOCUS</a:t>
            </a:r>
          </a:p>
          <a:p>
            <a:pPr marL="0" indent="0" algn="just">
              <a:buNone/>
            </a:pPr>
            <a:r>
              <a:rPr lang="hr-HR" b="1" dirty="0" err="1"/>
              <a:t>Task</a:t>
            </a:r>
            <a:r>
              <a:rPr lang="hr-HR" b="1" dirty="0"/>
              <a:t> 1</a:t>
            </a:r>
          </a:p>
          <a:p>
            <a:pPr marL="0" indent="0" algn="just">
              <a:buNone/>
            </a:pP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highlighted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these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are </a:t>
            </a:r>
            <a:r>
              <a:rPr lang="hr-HR" dirty="0" err="1"/>
              <a:t>examples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PAST CONTINUOUS </a:t>
            </a:r>
            <a:r>
              <a:rPr lang="hr-HR" dirty="0" err="1"/>
              <a:t>tense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b="1" dirty="0" err="1"/>
              <a:t>Task</a:t>
            </a:r>
            <a:r>
              <a:rPr lang="hr-HR" b="1" dirty="0"/>
              <a:t> 2</a:t>
            </a:r>
          </a:p>
          <a:p>
            <a:pPr marL="0" indent="0">
              <a:buNone/>
            </a:pPr>
            <a:r>
              <a:rPr lang="hr-HR" dirty="0"/>
              <a:t>Read </a:t>
            </a:r>
            <a:r>
              <a:rPr lang="hr-HR" dirty="0" err="1"/>
              <a:t>once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1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right</a:t>
            </a:r>
            <a:r>
              <a:rPr lang="hr-HR" dirty="0"/>
              <a:t> </a:t>
            </a:r>
            <a:r>
              <a:rPr lang="hr-HR" dirty="0" err="1"/>
              <a:t>answer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/>
              <a:t>Most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activities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past </a:t>
            </a:r>
            <a:r>
              <a:rPr lang="hr-HR" dirty="0" err="1"/>
              <a:t>continuous</a:t>
            </a:r>
            <a:r>
              <a:rPr lang="hr-HR" dirty="0"/>
              <a:t> </a:t>
            </a:r>
            <a:r>
              <a:rPr lang="hr-HR" dirty="0" err="1"/>
              <a:t>lasted</a:t>
            </a:r>
            <a:r>
              <a:rPr lang="hr-HR" dirty="0"/>
              <a:t> for some time.</a:t>
            </a:r>
          </a:p>
          <a:p>
            <a:pPr marL="0" indent="0" algn="just">
              <a:buNone/>
            </a:pPr>
            <a:r>
              <a:rPr lang="hr-HR" dirty="0">
                <a:solidFill>
                  <a:schemeClr val="accent1"/>
                </a:solidFill>
              </a:rPr>
              <a:t>Većina radnji u prošlom glagolskom vremenu past </a:t>
            </a:r>
            <a:r>
              <a:rPr lang="hr-HR" dirty="0" err="1">
                <a:solidFill>
                  <a:schemeClr val="accent1"/>
                </a:solidFill>
              </a:rPr>
              <a:t>continuous</a:t>
            </a:r>
            <a:r>
              <a:rPr lang="hr-HR" dirty="0">
                <a:solidFill>
                  <a:schemeClr val="accent1"/>
                </a:solidFill>
              </a:rPr>
              <a:t> su trajale neko vrijeme.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>
              <a:solidFill>
                <a:srgbClr val="FFC000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70C9DF0-B945-63D5-643D-88004967D9A1}"/>
              </a:ext>
            </a:extLst>
          </p:cNvPr>
          <p:cNvSpPr txBox="1">
            <a:spLocks/>
          </p:cNvSpPr>
          <p:nvPr/>
        </p:nvSpPr>
        <p:spPr>
          <a:xfrm>
            <a:off x="5953123" y="2778125"/>
            <a:ext cx="6005098" cy="322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hr-HR" b="1" dirty="0">
              <a:solidFill>
                <a:schemeClr val="accent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884173-8132-4E7E-0E61-AEBF4B9A42E7}"/>
              </a:ext>
            </a:extLst>
          </p:cNvPr>
          <p:cNvSpPr/>
          <p:nvPr/>
        </p:nvSpPr>
        <p:spPr>
          <a:xfrm>
            <a:off x="1989080" y="2805551"/>
            <a:ext cx="239698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D41B8BB-BCB0-094F-A391-5780ADA39A13}"/>
              </a:ext>
            </a:extLst>
          </p:cNvPr>
          <p:cNvSpPr txBox="1">
            <a:spLocks/>
          </p:cNvSpPr>
          <p:nvPr/>
        </p:nvSpPr>
        <p:spPr>
          <a:xfrm>
            <a:off x="5953124" y="5868316"/>
            <a:ext cx="6005096" cy="93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FF0000"/>
                </a:solidFill>
              </a:rPr>
              <a:t>WAS/WERE + VERB + -ING = </a:t>
            </a:r>
            <a:br>
              <a:rPr lang="hr-HR" b="1" dirty="0">
                <a:solidFill>
                  <a:srgbClr val="FF0000"/>
                </a:solidFill>
              </a:rPr>
            </a:br>
            <a:r>
              <a:rPr lang="hr-HR" b="1" dirty="0">
                <a:solidFill>
                  <a:srgbClr val="FF0000"/>
                </a:solidFill>
              </a:rPr>
              <a:t>PAST CONTINUOUS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15971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AEFBE-38A9-CC2B-2396-A886359AC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466" y="547689"/>
            <a:ext cx="6005096" cy="11053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sz="2600" b="1" dirty="0" err="1"/>
              <a:t>Task</a:t>
            </a:r>
            <a:r>
              <a:rPr lang="hr-HR" sz="2600" b="1" dirty="0"/>
              <a:t> 3</a:t>
            </a:r>
          </a:p>
          <a:p>
            <a:pPr marL="0" indent="0">
              <a:buNone/>
            </a:pPr>
            <a:r>
              <a:rPr lang="hr-HR" sz="2600" dirty="0"/>
              <a:t>How do </a:t>
            </a:r>
            <a:r>
              <a:rPr lang="hr-HR" sz="2600" dirty="0" err="1"/>
              <a:t>we</a:t>
            </a:r>
            <a:r>
              <a:rPr lang="hr-HR" sz="2600" dirty="0"/>
              <a:t> </a:t>
            </a:r>
            <a:r>
              <a:rPr lang="hr-HR" sz="2600" dirty="0" err="1"/>
              <a:t>form</a:t>
            </a:r>
            <a:r>
              <a:rPr lang="hr-HR" sz="2600" dirty="0"/>
              <a:t> past </a:t>
            </a:r>
            <a:r>
              <a:rPr lang="hr-HR" sz="2600" dirty="0" err="1"/>
              <a:t>continuous</a:t>
            </a:r>
            <a:r>
              <a:rPr lang="hr-HR" sz="2600" dirty="0"/>
              <a:t> </a:t>
            </a:r>
            <a:r>
              <a:rPr lang="hr-HR" sz="2600" dirty="0" err="1"/>
              <a:t>tense</a:t>
            </a:r>
            <a:r>
              <a:rPr lang="hr-HR" sz="2600" dirty="0"/>
              <a:t>? </a:t>
            </a:r>
            <a:r>
              <a:rPr lang="hr-HR" sz="2600" dirty="0" err="1"/>
              <a:t>Choose</a:t>
            </a:r>
            <a:r>
              <a:rPr lang="hr-HR" sz="2600" dirty="0"/>
              <a:t> a) </a:t>
            </a:r>
            <a:r>
              <a:rPr lang="hr-HR" sz="2600" dirty="0" err="1"/>
              <a:t>or</a:t>
            </a:r>
            <a:r>
              <a:rPr lang="hr-HR" sz="2600" dirty="0"/>
              <a:t> b).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CF1E66-168E-8071-8871-950708CD6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" y="-10952"/>
            <a:ext cx="552423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16176-F822-BFA8-1EFA-72D2FBAF2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" y="903466"/>
            <a:ext cx="5433531" cy="5273497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69ED8A4-5545-F63F-C62F-D3A6159DF2A1}"/>
              </a:ext>
            </a:extLst>
          </p:cNvPr>
          <p:cNvSpPr txBox="1">
            <a:spLocks/>
          </p:cNvSpPr>
          <p:nvPr/>
        </p:nvSpPr>
        <p:spPr>
          <a:xfrm>
            <a:off x="5953123" y="1941476"/>
            <a:ext cx="6005096" cy="605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70C9DF0-B945-63D5-643D-88004967D9A1}"/>
              </a:ext>
            </a:extLst>
          </p:cNvPr>
          <p:cNvSpPr txBox="1">
            <a:spLocks/>
          </p:cNvSpPr>
          <p:nvPr/>
        </p:nvSpPr>
        <p:spPr>
          <a:xfrm>
            <a:off x="5669037" y="3381898"/>
            <a:ext cx="6193525" cy="2506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884173-8132-4E7E-0E61-AEBF4B9A42E7}"/>
              </a:ext>
            </a:extLst>
          </p:cNvPr>
          <p:cNvSpPr/>
          <p:nvPr/>
        </p:nvSpPr>
        <p:spPr>
          <a:xfrm>
            <a:off x="1997958" y="2967548"/>
            <a:ext cx="239698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11E50D-F087-E23C-89D3-451CD8C61376}"/>
              </a:ext>
            </a:extLst>
          </p:cNvPr>
          <p:cNvSpPr/>
          <p:nvPr/>
        </p:nvSpPr>
        <p:spPr>
          <a:xfrm>
            <a:off x="1644332" y="4005516"/>
            <a:ext cx="239698" cy="23969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D19011-1E5B-F86D-D958-4A21FB95312D}"/>
              </a:ext>
            </a:extLst>
          </p:cNvPr>
          <p:cNvSpPr txBox="1">
            <a:spLocks/>
          </p:cNvSpPr>
          <p:nvPr/>
        </p:nvSpPr>
        <p:spPr>
          <a:xfrm>
            <a:off x="5953123" y="3123391"/>
            <a:ext cx="6323623" cy="2243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Copy</a:t>
            </a:r>
            <a:r>
              <a:rPr lang="hr-HR" b="1" dirty="0"/>
              <a:t>.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FF0000"/>
                </a:solidFill>
              </a:rPr>
              <a:t>WAS/WERE + VERB + -ING = </a:t>
            </a:r>
            <a:br>
              <a:rPr lang="hr-HR" b="1" dirty="0">
                <a:solidFill>
                  <a:srgbClr val="FF0000"/>
                </a:solidFill>
              </a:rPr>
            </a:br>
            <a:r>
              <a:rPr lang="hr-HR" b="1" dirty="0">
                <a:solidFill>
                  <a:srgbClr val="FF0000"/>
                </a:solidFill>
              </a:rPr>
              <a:t>PAST CONTINUOUS</a:t>
            </a:r>
            <a:r>
              <a:rPr lang="hr-HR" b="1" dirty="0"/>
              <a:t> 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/>
              <a:t>I </a:t>
            </a:r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walking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/>
              <a:t>down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street</a:t>
            </a:r>
            <a:r>
              <a:rPr lang="hr-HR" b="1" dirty="0"/>
              <a:t> </a:t>
            </a:r>
            <a:r>
              <a:rPr lang="hr-HR" b="1" dirty="0" err="1"/>
              <a:t>when</a:t>
            </a:r>
            <a:r>
              <a:rPr lang="hr-HR" b="1" dirty="0"/>
              <a:t> I </a:t>
            </a:r>
            <a:r>
              <a:rPr lang="hr-HR" b="1" dirty="0" err="1"/>
              <a:t>met</a:t>
            </a:r>
            <a:r>
              <a:rPr lang="hr-HR" b="1" dirty="0"/>
              <a:t> </a:t>
            </a:r>
            <a:r>
              <a:rPr lang="hr-HR" b="1" dirty="0" err="1"/>
              <a:t>my</a:t>
            </a:r>
            <a:r>
              <a:rPr lang="hr-HR" b="1" dirty="0"/>
              <a:t> </a:t>
            </a:r>
            <a:r>
              <a:rPr lang="hr-HR" b="1" dirty="0" err="1"/>
              <a:t>friend</a:t>
            </a:r>
            <a:r>
              <a:rPr lang="hr-HR" b="1" dirty="0"/>
              <a:t>.</a:t>
            </a:r>
          </a:p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b="1" dirty="0" err="1"/>
              <a:t>They</a:t>
            </a:r>
            <a:r>
              <a:rPr lang="hr-HR" b="1" dirty="0"/>
              <a:t> </a:t>
            </a:r>
            <a:r>
              <a:rPr lang="hr-HR" b="1" dirty="0" err="1">
                <a:solidFill>
                  <a:srgbClr val="FF0000"/>
                </a:solidFill>
              </a:rPr>
              <a:t>were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dancing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whole</a:t>
            </a:r>
            <a:r>
              <a:rPr lang="hr-HR" b="1" dirty="0"/>
              <a:t> </a:t>
            </a:r>
            <a:r>
              <a:rPr lang="hr-HR" b="1" dirty="0" err="1"/>
              <a:t>evening</a:t>
            </a:r>
            <a:r>
              <a:rPr lang="hr-HR" b="1" dirty="0"/>
              <a:t>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1FE8438-C2CB-4565-AB6B-EE21547EBB48}"/>
              </a:ext>
            </a:extLst>
          </p:cNvPr>
          <p:cNvSpPr txBox="1">
            <a:spLocks/>
          </p:cNvSpPr>
          <p:nvPr/>
        </p:nvSpPr>
        <p:spPr>
          <a:xfrm>
            <a:off x="5287299" y="2374427"/>
            <a:ext cx="6005096" cy="936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60630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CF1E66-168E-8071-8871-950708CD6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" y="-10952"/>
            <a:ext cx="552423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16176-F822-BFA8-1EFA-72D2FBAF2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" y="781299"/>
            <a:ext cx="5433531" cy="5273497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70C9DF0-B945-63D5-643D-88004967D9A1}"/>
              </a:ext>
            </a:extLst>
          </p:cNvPr>
          <p:cNvSpPr txBox="1">
            <a:spLocks/>
          </p:cNvSpPr>
          <p:nvPr/>
        </p:nvSpPr>
        <p:spPr>
          <a:xfrm>
            <a:off x="5953123" y="3595456"/>
            <a:ext cx="6193525" cy="329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b="1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D19011-1E5B-F86D-D958-4A21FB95312D}"/>
              </a:ext>
            </a:extLst>
          </p:cNvPr>
          <p:cNvSpPr txBox="1">
            <a:spLocks/>
          </p:cNvSpPr>
          <p:nvPr/>
        </p:nvSpPr>
        <p:spPr>
          <a:xfrm>
            <a:off x="5748937" y="156500"/>
            <a:ext cx="6193525" cy="62709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600" b="1" dirty="0">
                <a:solidFill>
                  <a:srgbClr val="FFC000"/>
                </a:solidFill>
              </a:rPr>
              <a:t>LANGUAGE FOCUS</a:t>
            </a:r>
          </a:p>
          <a:p>
            <a:pPr marL="0" indent="0">
              <a:buNone/>
            </a:pPr>
            <a:r>
              <a:rPr lang="hr-HR" sz="3600" dirty="0" err="1"/>
              <a:t>We</a:t>
            </a:r>
            <a:r>
              <a:rPr lang="hr-HR" sz="3600" dirty="0"/>
              <a:t> use </a:t>
            </a:r>
            <a:r>
              <a:rPr lang="hr-HR" sz="3600" dirty="0" err="1"/>
              <a:t>the</a:t>
            </a:r>
            <a:r>
              <a:rPr lang="hr-HR" sz="3600" dirty="0"/>
              <a:t> past </a:t>
            </a:r>
            <a:r>
              <a:rPr lang="hr-HR" sz="3600" dirty="0" err="1"/>
              <a:t>continuous</a:t>
            </a:r>
            <a:r>
              <a:rPr lang="hr-HR" sz="3600" dirty="0"/>
              <a:t> </a:t>
            </a:r>
            <a:r>
              <a:rPr lang="hr-HR" sz="3600" dirty="0" err="1"/>
              <a:t>tense</a:t>
            </a:r>
            <a:r>
              <a:rPr lang="hr-HR" sz="3600" dirty="0"/>
              <a:t> to: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accent1"/>
                </a:solidFill>
              </a:rPr>
              <a:t>Glagolsko vrijeme past </a:t>
            </a:r>
            <a:r>
              <a:rPr lang="hr-HR" sz="3600" dirty="0" err="1">
                <a:solidFill>
                  <a:schemeClr val="accent1"/>
                </a:solidFill>
              </a:rPr>
              <a:t>continuous</a:t>
            </a:r>
            <a:r>
              <a:rPr lang="hr-HR" sz="3600" dirty="0">
                <a:solidFill>
                  <a:schemeClr val="accent1"/>
                </a:solidFill>
              </a:rPr>
              <a:t> koristimo za: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hr-HR" sz="3600" dirty="0"/>
              <a:t>1 </a:t>
            </a:r>
            <a:r>
              <a:rPr lang="hr-HR" sz="3600" dirty="0" err="1"/>
              <a:t>describe</a:t>
            </a:r>
            <a:r>
              <a:rPr lang="hr-HR" sz="3600" dirty="0"/>
              <a:t> </a:t>
            </a:r>
            <a:r>
              <a:rPr lang="hr-HR" sz="3600" dirty="0" err="1"/>
              <a:t>an</a:t>
            </a:r>
            <a:r>
              <a:rPr lang="hr-HR" sz="3600" dirty="0"/>
              <a:t> </a:t>
            </a:r>
            <a:r>
              <a:rPr lang="hr-HR" sz="3600" dirty="0" err="1"/>
              <a:t>action</a:t>
            </a:r>
            <a:r>
              <a:rPr lang="hr-HR" sz="3600" dirty="0"/>
              <a:t> </a:t>
            </a:r>
            <a:r>
              <a:rPr lang="hr-HR" sz="3600" dirty="0" err="1"/>
              <a:t>which</a:t>
            </a:r>
            <a:r>
              <a:rPr lang="hr-HR" sz="3600" dirty="0"/>
              <a:t> </a:t>
            </a:r>
            <a:r>
              <a:rPr lang="hr-HR" sz="3600" dirty="0" err="1"/>
              <a:t>was</a:t>
            </a:r>
            <a:r>
              <a:rPr lang="hr-HR" sz="3600" dirty="0"/>
              <a:t> </a:t>
            </a:r>
            <a:r>
              <a:rPr lang="hr-HR" sz="3600" dirty="0" err="1"/>
              <a:t>going</a:t>
            </a:r>
            <a:r>
              <a:rPr lang="hr-HR" sz="3600" dirty="0"/>
              <a:t> on for some time </a:t>
            </a:r>
            <a:r>
              <a:rPr lang="hr-HR" sz="3600" dirty="0" err="1"/>
              <a:t>and</a:t>
            </a:r>
            <a:r>
              <a:rPr lang="hr-HR" sz="3600" dirty="0"/>
              <a:t> </a:t>
            </a:r>
            <a:r>
              <a:rPr lang="hr-HR" sz="3600" dirty="0" err="1"/>
              <a:t>was</a:t>
            </a:r>
            <a:r>
              <a:rPr lang="hr-HR" sz="3600" dirty="0"/>
              <a:t> </a:t>
            </a:r>
            <a:r>
              <a:rPr lang="hr-HR" sz="3600" dirty="0" err="1"/>
              <a:t>interrupted</a:t>
            </a:r>
            <a:r>
              <a:rPr lang="hr-HR" sz="3600" dirty="0"/>
              <a:t> </a:t>
            </a:r>
            <a:r>
              <a:rPr lang="hr-HR" sz="3600" dirty="0" err="1"/>
              <a:t>by</a:t>
            </a:r>
            <a:r>
              <a:rPr lang="hr-HR" sz="3600" dirty="0"/>
              <a:t> a short </a:t>
            </a:r>
            <a:r>
              <a:rPr lang="hr-HR" sz="3600" dirty="0" err="1"/>
              <a:t>action</a:t>
            </a:r>
            <a:r>
              <a:rPr lang="hr-HR" sz="36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accent1"/>
                </a:solidFill>
              </a:rPr>
              <a:t>…opisivanje neke prošle radnje koju je prekinula neka druga radnja iz prošlosti. 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hr-HR" sz="3600" b="1" dirty="0"/>
              <a:t>     </a:t>
            </a:r>
            <a:r>
              <a:rPr lang="hr-HR" sz="3600" b="1" dirty="0" err="1"/>
              <a:t>e.g</a:t>
            </a:r>
            <a:r>
              <a:rPr lang="hr-HR" sz="3600" b="1" dirty="0"/>
              <a:t>. I </a:t>
            </a:r>
            <a:r>
              <a:rPr lang="hr-HR" sz="3600" b="1" dirty="0" err="1">
                <a:solidFill>
                  <a:srgbClr val="FF0000"/>
                </a:solidFill>
              </a:rPr>
              <a:t>was</a:t>
            </a:r>
            <a:r>
              <a:rPr lang="hr-HR" sz="3600" b="1" dirty="0">
                <a:solidFill>
                  <a:srgbClr val="FF0000"/>
                </a:solidFill>
              </a:rPr>
              <a:t> </a:t>
            </a:r>
            <a:r>
              <a:rPr lang="hr-HR" sz="3600" b="1" dirty="0" err="1">
                <a:solidFill>
                  <a:srgbClr val="FF0000"/>
                </a:solidFill>
              </a:rPr>
              <a:t>doing</a:t>
            </a:r>
            <a:r>
              <a:rPr lang="hr-HR" sz="3600" b="1" dirty="0">
                <a:solidFill>
                  <a:srgbClr val="FF0000"/>
                </a:solidFill>
              </a:rPr>
              <a:t> </a:t>
            </a:r>
            <a:r>
              <a:rPr lang="hr-HR" sz="3600" b="1" dirty="0" err="1"/>
              <a:t>my</a:t>
            </a:r>
            <a:r>
              <a:rPr lang="hr-HR" sz="3600" b="1" dirty="0"/>
              <a:t> </a:t>
            </a:r>
            <a:r>
              <a:rPr lang="hr-HR" sz="3600" b="1" dirty="0" err="1"/>
              <a:t>homework</a:t>
            </a:r>
            <a:r>
              <a:rPr lang="hr-HR" sz="3600" b="1" dirty="0"/>
              <a:t> </a:t>
            </a:r>
            <a:r>
              <a:rPr lang="hr-HR" sz="3600" b="1" dirty="0" err="1"/>
              <a:t>when</a:t>
            </a:r>
            <a:r>
              <a:rPr lang="hr-HR" sz="3600" b="1" dirty="0"/>
              <a:t> </a:t>
            </a:r>
            <a:r>
              <a:rPr lang="hr-HR" sz="3600" b="1" dirty="0" err="1"/>
              <a:t>the</a:t>
            </a:r>
            <a:r>
              <a:rPr lang="hr-HR" sz="3600" b="1" dirty="0"/>
              <a:t> </a:t>
            </a:r>
            <a:r>
              <a:rPr lang="hr-HR" sz="3600" b="1" dirty="0" err="1"/>
              <a:t>phone</a:t>
            </a:r>
            <a:r>
              <a:rPr lang="hr-HR" sz="3600" b="1" dirty="0"/>
              <a:t> rang. OR </a:t>
            </a:r>
          </a:p>
          <a:p>
            <a:pPr marL="0" indent="0">
              <a:buNone/>
            </a:pPr>
            <a:r>
              <a:rPr lang="hr-HR" sz="3600" b="1" dirty="0"/>
              <a:t>        </a:t>
            </a:r>
            <a:r>
              <a:rPr lang="hr-HR" sz="3600" b="1" dirty="0" err="1"/>
              <a:t>While</a:t>
            </a:r>
            <a:r>
              <a:rPr lang="hr-HR" sz="3600" b="1" dirty="0"/>
              <a:t> I </a:t>
            </a:r>
            <a:r>
              <a:rPr lang="hr-HR" sz="3600" b="1" dirty="0" err="1">
                <a:solidFill>
                  <a:srgbClr val="FF0000"/>
                </a:solidFill>
              </a:rPr>
              <a:t>was</a:t>
            </a:r>
            <a:r>
              <a:rPr lang="hr-HR" sz="3600" b="1" dirty="0">
                <a:solidFill>
                  <a:srgbClr val="FF0000"/>
                </a:solidFill>
              </a:rPr>
              <a:t> </a:t>
            </a:r>
            <a:r>
              <a:rPr lang="hr-HR" sz="3600" b="1" dirty="0" err="1">
                <a:solidFill>
                  <a:srgbClr val="FF0000"/>
                </a:solidFill>
              </a:rPr>
              <a:t>doing</a:t>
            </a:r>
            <a:r>
              <a:rPr lang="hr-HR" sz="3600" b="1" dirty="0">
                <a:solidFill>
                  <a:schemeClr val="accent1"/>
                </a:solidFill>
              </a:rPr>
              <a:t> </a:t>
            </a:r>
            <a:r>
              <a:rPr lang="hr-HR" sz="3600" b="1" dirty="0" err="1"/>
              <a:t>my</a:t>
            </a:r>
            <a:r>
              <a:rPr lang="hr-HR" sz="3600" b="1" dirty="0"/>
              <a:t> </a:t>
            </a:r>
            <a:r>
              <a:rPr lang="hr-HR" sz="3600" b="1" dirty="0" err="1"/>
              <a:t>homework</a:t>
            </a:r>
            <a:r>
              <a:rPr lang="hr-HR" sz="3600" b="1" dirty="0"/>
              <a:t>, </a:t>
            </a:r>
            <a:r>
              <a:rPr lang="hr-HR" sz="3600" b="1" dirty="0" err="1"/>
              <a:t>the</a:t>
            </a:r>
            <a:r>
              <a:rPr lang="hr-HR" sz="3600" b="1" dirty="0"/>
              <a:t> </a:t>
            </a:r>
            <a:r>
              <a:rPr lang="hr-HR" sz="3600" b="1" dirty="0" err="1"/>
              <a:t>phone</a:t>
            </a:r>
            <a:r>
              <a:rPr lang="hr-HR" sz="3600" b="1" dirty="0"/>
              <a:t> rang. </a:t>
            </a:r>
          </a:p>
          <a:p>
            <a:pPr marL="0" indent="0">
              <a:buNone/>
            </a:pPr>
            <a:endParaRPr lang="hr-HR" sz="3600" b="1" dirty="0"/>
          </a:p>
          <a:p>
            <a:pPr marL="0" indent="0">
              <a:buNone/>
            </a:pPr>
            <a:r>
              <a:rPr lang="hr-HR" sz="3600" dirty="0"/>
              <a:t>2 talk </a:t>
            </a:r>
            <a:r>
              <a:rPr lang="hr-HR" sz="3600" dirty="0" err="1"/>
              <a:t>about</a:t>
            </a:r>
            <a:r>
              <a:rPr lang="hr-HR" sz="3600" dirty="0"/>
              <a:t> </a:t>
            </a:r>
            <a:r>
              <a:rPr lang="hr-HR" sz="3600" dirty="0" err="1"/>
              <a:t>two</a:t>
            </a:r>
            <a:r>
              <a:rPr lang="hr-HR" sz="3600" dirty="0"/>
              <a:t> </a:t>
            </a:r>
            <a:r>
              <a:rPr lang="hr-HR" sz="3600" dirty="0" err="1"/>
              <a:t>actions</a:t>
            </a:r>
            <a:r>
              <a:rPr lang="hr-HR" sz="3600" dirty="0"/>
              <a:t> </a:t>
            </a:r>
            <a:r>
              <a:rPr lang="hr-HR" sz="3600" dirty="0" err="1"/>
              <a:t>going</a:t>
            </a:r>
            <a:r>
              <a:rPr lang="hr-HR" sz="3600" dirty="0"/>
              <a:t> on at </a:t>
            </a:r>
            <a:r>
              <a:rPr lang="hr-HR" sz="3600" dirty="0" err="1"/>
              <a:t>the</a:t>
            </a:r>
            <a:r>
              <a:rPr lang="hr-HR" sz="3600" dirty="0"/>
              <a:t> same time.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accent1"/>
                </a:solidFill>
              </a:rPr>
              <a:t>…opisivanje dviju prošlih radnji koje su se događale istovremeno. </a:t>
            </a:r>
          </a:p>
          <a:p>
            <a:pPr marL="0" indent="0">
              <a:buNone/>
            </a:pPr>
            <a:endParaRPr lang="hr-HR" sz="36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hr-HR" sz="3600" b="1" dirty="0" err="1"/>
              <a:t>e.g</a:t>
            </a:r>
            <a:r>
              <a:rPr lang="hr-HR" sz="3600" b="1" dirty="0"/>
              <a:t>. </a:t>
            </a:r>
            <a:r>
              <a:rPr lang="hr-HR" sz="3600" b="1" i="1" dirty="0" err="1">
                <a:solidFill>
                  <a:srgbClr val="00B050"/>
                </a:solidFill>
              </a:rPr>
              <a:t>While</a:t>
            </a:r>
            <a:r>
              <a:rPr lang="hr-HR" sz="3600" b="1" dirty="0"/>
              <a:t> I </a:t>
            </a:r>
            <a:r>
              <a:rPr lang="hr-HR" sz="3600" b="1" dirty="0" err="1">
                <a:solidFill>
                  <a:srgbClr val="FF0000"/>
                </a:solidFill>
              </a:rPr>
              <a:t>was</a:t>
            </a:r>
            <a:r>
              <a:rPr lang="hr-HR" sz="3600" b="1" dirty="0">
                <a:solidFill>
                  <a:srgbClr val="FF0000"/>
                </a:solidFill>
              </a:rPr>
              <a:t> </a:t>
            </a:r>
            <a:r>
              <a:rPr lang="hr-HR" sz="3600" b="1" dirty="0" err="1">
                <a:solidFill>
                  <a:srgbClr val="FF0000"/>
                </a:solidFill>
              </a:rPr>
              <a:t>reading</a:t>
            </a:r>
            <a:r>
              <a:rPr lang="hr-HR" sz="3600" b="1" dirty="0">
                <a:solidFill>
                  <a:srgbClr val="FF0000"/>
                </a:solidFill>
              </a:rPr>
              <a:t> </a:t>
            </a:r>
            <a:r>
              <a:rPr lang="hr-HR" sz="3600" b="1" dirty="0"/>
              <a:t>a </a:t>
            </a:r>
            <a:r>
              <a:rPr lang="hr-HR" sz="3600" b="1" dirty="0" err="1"/>
              <a:t>book</a:t>
            </a:r>
            <a:r>
              <a:rPr lang="hr-HR" sz="3600" b="1" dirty="0"/>
              <a:t>, </a:t>
            </a:r>
            <a:r>
              <a:rPr lang="hr-HR" sz="3600" b="1" dirty="0" err="1"/>
              <a:t>my</a:t>
            </a:r>
            <a:r>
              <a:rPr lang="hr-HR" sz="3600" b="1" dirty="0"/>
              <a:t> </a:t>
            </a:r>
            <a:r>
              <a:rPr lang="hr-HR" sz="3600" b="1" dirty="0" err="1"/>
              <a:t>sister</a:t>
            </a:r>
            <a:r>
              <a:rPr lang="hr-HR" sz="3600" b="1" dirty="0"/>
              <a:t> </a:t>
            </a:r>
            <a:r>
              <a:rPr lang="hr-HR" sz="3600" b="1" dirty="0" err="1">
                <a:solidFill>
                  <a:srgbClr val="FF0000"/>
                </a:solidFill>
              </a:rPr>
              <a:t>was</a:t>
            </a:r>
            <a:r>
              <a:rPr lang="hr-HR" sz="3600" b="1" dirty="0">
                <a:solidFill>
                  <a:srgbClr val="FF0000"/>
                </a:solidFill>
              </a:rPr>
              <a:t> surfing </a:t>
            </a:r>
            <a:r>
              <a:rPr lang="hr-HR" sz="3600" b="1" dirty="0" err="1"/>
              <a:t>the</a:t>
            </a:r>
            <a:r>
              <a:rPr lang="hr-HR" sz="3600" b="1" dirty="0"/>
              <a:t> Internet. </a:t>
            </a:r>
          </a:p>
          <a:p>
            <a:pPr marL="0" indent="0">
              <a:buNone/>
            </a:pPr>
            <a:endParaRPr lang="hr-HR" sz="3600" b="1" dirty="0"/>
          </a:p>
          <a:p>
            <a:pPr marL="0" indent="0">
              <a:buNone/>
            </a:pPr>
            <a:r>
              <a:rPr lang="hr-HR" sz="3600" dirty="0"/>
              <a:t>3 …talk </a:t>
            </a:r>
            <a:r>
              <a:rPr lang="hr-HR" sz="3600" dirty="0" err="1"/>
              <a:t>about</a:t>
            </a:r>
            <a:r>
              <a:rPr lang="hr-HR" sz="3600" dirty="0"/>
              <a:t> </a:t>
            </a:r>
            <a:r>
              <a:rPr lang="hr-HR" sz="3600" dirty="0" err="1"/>
              <a:t>an</a:t>
            </a:r>
            <a:r>
              <a:rPr lang="hr-HR" sz="3600" dirty="0"/>
              <a:t> </a:t>
            </a:r>
            <a:r>
              <a:rPr lang="hr-HR" sz="3600" dirty="0" err="1"/>
              <a:t>action</a:t>
            </a:r>
            <a:r>
              <a:rPr lang="hr-HR" sz="3600" dirty="0"/>
              <a:t> </a:t>
            </a:r>
            <a:r>
              <a:rPr lang="hr-HR" sz="3600" dirty="0" err="1"/>
              <a:t>that</a:t>
            </a:r>
            <a:r>
              <a:rPr lang="hr-HR" sz="3600" dirty="0"/>
              <a:t> </a:t>
            </a:r>
            <a:r>
              <a:rPr lang="hr-HR" sz="3600" dirty="0" err="1"/>
              <a:t>was</a:t>
            </a:r>
            <a:r>
              <a:rPr lang="hr-HR" sz="3600" dirty="0"/>
              <a:t> </a:t>
            </a:r>
            <a:r>
              <a:rPr lang="hr-HR" sz="3600" dirty="0" err="1"/>
              <a:t>going</a:t>
            </a:r>
            <a:r>
              <a:rPr lang="hr-HR" sz="3600" dirty="0"/>
              <a:t> on at a time </a:t>
            </a:r>
            <a:r>
              <a:rPr lang="hr-HR" sz="3600" dirty="0" err="1"/>
              <a:t>in</a:t>
            </a:r>
            <a:r>
              <a:rPr lang="hr-HR" sz="3600" dirty="0"/>
              <a:t> </a:t>
            </a:r>
            <a:r>
              <a:rPr lang="hr-HR" sz="3600" dirty="0" err="1"/>
              <a:t>the</a:t>
            </a:r>
            <a:r>
              <a:rPr lang="hr-HR" sz="3600" dirty="0"/>
              <a:t> past</a:t>
            </a:r>
          </a:p>
          <a:p>
            <a:pPr marL="0" indent="0">
              <a:buNone/>
            </a:pPr>
            <a:r>
              <a:rPr lang="hr-HR" sz="3600" dirty="0">
                <a:solidFill>
                  <a:schemeClr val="accent1"/>
                </a:solidFill>
              </a:rPr>
              <a:t>…opisivanje radnje koja je trajala neko vrijeme u prošlosti. </a:t>
            </a:r>
          </a:p>
          <a:p>
            <a:pPr marL="0" indent="0">
              <a:buNone/>
            </a:pPr>
            <a:endParaRPr lang="hr-HR" sz="3600" dirty="0"/>
          </a:p>
          <a:p>
            <a:pPr marL="0" indent="0">
              <a:buNone/>
            </a:pPr>
            <a:r>
              <a:rPr lang="hr-HR" sz="3600" b="1" dirty="0"/>
              <a:t>                 </a:t>
            </a:r>
            <a:r>
              <a:rPr lang="hr-HR" sz="3600" b="1" dirty="0" err="1"/>
              <a:t>e.g</a:t>
            </a:r>
            <a:r>
              <a:rPr lang="hr-HR" sz="3600" b="1" dirty="0"/>
              <a:t>. I </a:t>
            </a:r>
            <a:r>
              <a:rPr lang="hr-HR" sz="3600" b="1" dirty="0" err="1">
                <a:solidFill>
                  <a:srgbClr val="FF0000"/>
                </a:solidFill>
              </a:rPr>
              <a:t>was</a:t>
            </a:r>
            <a:r>
              <a:rPr lang="hr-HR" sz="3600" b="1" dirty="0">
                <a:solidFill>
                  <a:srgbClr val="FF0000"/>
                </a:solidFill>
              </a:rPr>
              <a:t> </a:t>
            </a:r>
            <a:r>
              <a:rPr lang="hr-HR" sz="3600" b="1" dirty="0" err="1">
                <a:solidFill>
                  <a:srgbClr val="FF0000"/>
                </a:solidFill>
              </a:rPr>
              <a:t>watching</a:t>
            </a:r>
            <a:r>
              <a:rPr lang="hr-HR" sz="3600" b="1" dirty="0">
                <a:solidFill>
                  <a:srgbClr val="FF0000"/>
                </a:solidFill>
              </a:rPr>
              <a:t> </a:t>
            </a:r>
            <a:r>
              <a:rPr lang="hr-HR" sz="3600" b="1" dirty="0"/>
              <a:t>TV at 8 </a:t>
            </a:r>
            <a:r>
              <a:rPr lang="hr-HR" sz="3600" b="1" dirty="0" err="1"/>
              <a:t>last</a:t>
            </a:r>
            <a:r>
              <a:rPr lang="hr-HR" sz="3600" b="1" dirty="0"/>
              <a:t> </a:t>
            </a:r>
            <a:r>
              <a:rPr lang="hr-HR" sz="3600" b="1" dirty="0" err="1"/>
              <a:t>night</a:t>
            </a:r>
            <a:r>
              <a:rPr lang="hr-HR" sz="3600" b="1" dirty="0"/>
              <a:t>.</a:t>
            </a:r>
          </a:p>
          <a:p>
            <a:pPr marL="0" indent="0">
              <a:buNone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77848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433473"/>
            <a:ext cx="3964619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0" y="1055142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Match</a:t>
            </a:r>
            <a:r>
              <a:rPr lang="hr-HR" sz="2800" dirty="0"/>
              <a:t> to </a:t>
            </a:r>
            <a:r>
              <a:rPr lang="hr-HR" sz="2800" dirty="0" err="1"/>
              <a:t>get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statement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Chief</a:t>
            </a:r>
            <a:r>
              <a:rPr lang="hr-HR" sz="2800" dirty="0"/>
              <a:t> </a:t>
            </a:r>
            <a:r>
              <a:rPr lang="hr-HR" sz="2800" dirty="0" err="1"/>
              <a:t>Inspector</a:t>
            </a:r>
            <a:r>
              <a:rPr lang="hr-HR" sz="2800" dirty="0"/>
              <a:t> Hamilton.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95342" y="244734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9169" y="3237960"/>
            <a:ext cx="543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Read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first</a:t>
            </a:r>
            <a:r>
              <a:rPr lang="hr-HR" sz="2800" dirty="0"/>
              <a:t> </a:t>
            </a:r>
            <a:r>
              <a:rPr lang="hr-HR" sz="2800" dirty="0" err="1"/>
              <a:t>part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interview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two</a:t>
            </a:r>
            <a:r>
              <a:rPr lang="hr-HR" sz="2800" dirty="0"/>
              <a:t> </a:t>
            </a:r>
            <a:r>
              <a:rPr lang="hr-HR" sz="2800" dirty="0" err="1"/>
              <a:t>policemen</a:t>
            </a:r>
            <a:r>
              <a:rPr lang="hr-HR" sz="2800" dirty="0"/>
              <a:t>. </a:t>
            </a:r>
          </a:p>
          <a:p>
            <a:r>
              <a:rPr lang="hr-HR" sz="2800" dirty="0"/>
              <a:t>Put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brackets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past </a:t>
            </a:r>
            <a:r>
              <a:rPr lang="hr-HR" sz="2800" dirty="0" err="1"/>
              <a:t>simple</a:t>
            </a:r>
            <a:r>
              <a:rPr lang="hr-HR" sz="2800" dirty="0"/>
              <a:t> </a:t>
            </a:r>
            <a:r>
              <a:rPr lang="hr-HR" sz="2800" dirty="0" err="1"/>
              <a:t>or</a:t>
            </a:r>
            <a:r>
              <a:rPr lang="hr-HR" sz="2800" dirty="0"/>
              <a:t> past </a:t>
            </a:r>
            <a:r>
              <a:rPr lang="hr-HR" sz="2800" dirty="0" err="1"/>
              <a:t>continuous</a:t>
            </a:r>
            <a:r>
              <a:rPr lang="hr-HR" sz="2800" dirty="0"/>
              <a:t> </a:t>
            </a:r>
            <a:r>
              <a:rPr lang="hr-HR" sz="2800" dirty="0" err="1"/>
              <a:t>tense</a:t>
            </a:r>
            <a:r>
              <a:rPr lang="hr-HR" sz="2800" b="1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95342" y="554124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01F03-C88A-AE99-6509-4E0107991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" y="1946903"/>
            <a:ext cx="6149561" cy="330727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101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D74814-1362-D585-A7E6-653B29D2C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46" y="2635982"/>
            <a:ext cx="516356" cy="2595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CFA030-5BB7-AA54-2EA2-90F4616A82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" y="1947669"/>
            <a:ext cx="6134120" cy="41525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101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3DF7DE-6A67-BB30-FBE7-F54BBA24D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2" y="2635982"/>
            <a:ext cx="5834778" cy="33072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1BA12F-17D7-E82D-1165-EDA057F11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" y="1985420"/>
            <a:ext cx="6161296" cy="23759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101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CBF056-5AE9-1A47-B417-72F7D11BE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5" y="2280973"/>
            <a:ext cx="5834778" cy="20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"/>
          <a:stretch/>
        </p:blipFill>
        <p:spPr>
          <a:xfrm>
            <a:off x="832431" y="1433473"/>
            <a:ext cx="3868532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591870" y="1414692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What</a:t>
            </a:r>
            <a:r>
              <a:rPr lang="hr-HR" sz="2800" dirty="0"/>
              <a:t> do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think</a:t>
            </a:r>
            <a:r>
              <a:rPr lang="hr-HR" sz="2800" dirty="0"/>
              <a:t> </a:t>
            </a:r>
            <a:r>
              <a:rPr lang="hr-HR" sz="2800" dirty="0" err="1"/>
              <a:t>happened</a:t>
            </a:r>
            <a:r>
              <a:rPr lang="hr-HR" sz="2800" dirty="0"/>
              <a:t> </a:t>
            </a:r>
            <a:r>
              <a:rPr lang="hr-HR" sz="2800" dirty="0" err="1"/>
              <a:t>then</a:t>
            </a:r>
            <a:r>
              <a:rPr lang="hr-HR" sz="2800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591872" y="425280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Answer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604975" y="488755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FA10E-5ECA-8E47-6A82-47B126DA1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1" y="2095186"/>
            <a:ext cx="5095846" cy="29847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242FE1-77B7-3A4C-7A8E-DDF8E8AF3A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"/>
          <a:stretch/>
        </p:blipFill>
        <p:spPr>
          <a:xfrm>
            <a:off x="0" y="2464557"/>
            <a:ext cx="5994400" cy="23767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D00D2F-B13F-8591-3915-B0A720BDA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37" y="2481842"/>
            <a:ext cx="6324591" cy="23594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420FC-2D31-7C66-54CC-4EC414DDC4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6" y="3037147"/>
            <a:ext cx="4839756" cy="17195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4C3E57-1053-9112-8E67-B0018F574EE0}"/>
              </a:ext>
            </a:extLst>
          </p:cNvPr>
          <p:cNvSpPr txBox="1"/>
          <p:nvPr/>
        </p:nvSpPr>
        <p:spPr>
          <a:xfrm>
            <a:off x="6604974" y="220294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Share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</a:t>
            </a:r>
            <a:r>
              <a:rPr lang="hr-HR" sz="2800" dirty="0" err="1"/>
              <a:t>answers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class</a:t>
            </a:r>
            <a:r>
              <a:rPr lang="hr-HR" sz="28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91966-59AF-ADAE-60B6-4E20AF6C8323}"/>
              </a:ext>
            </a:extLst>
          </p:cNvPr>
          <p:cNvSpPr txBox="1"/>
          <p:nvPr/>
        </p:nvSpPr>
        <p:spPr>
          <a:xfrm>
            <a:off x="6604974" y="3014941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Read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second</a:t>
            </a:r>
            <a:r>
              <a:rPr lang="hr-HR" sz="2800" dirty="0"/>
              <a:t> </a:t>
            </a:r>
            <a:r>
              <a:rPr lang="hr-HR" sz="2800" dirty="0" err="1"/>
              <a:t>part</a:t>
            </a:r>
            <a:r>
              <a:rPr lang="hr-HR" sz="2800" dirty="0"/>
              <a:t> </a:t>
            </a:r>
            <a:r>
              <a:rPr lang="hr-HR" sz="2800" dirty="0" err="1"/>
              <a:t>of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interview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check</a:t>
            </a:r>
            <a:r>
              <a:rPr lang="hr-H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62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CF1E66-168E-8071-8871-950708CD6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24237" cy="685800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D19011-1E5B-F86D-D958-4A21FB95312D}"/>
              </a:ext>
            </a:extLst>
          </p:cNvPr>
          <p:cNvSpPr txBox="1">
            <a:spLocks/>
          </p:cNvSpPr>
          <p:nvPr/>
        </p:nvSpPr>
        <p:spPr>
          <a:xfrm>
            <a:off x="6246087" y="162078"/>
            <a:ext cx="5330394" cy="1011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dirty="0"/>
              <a:t>Put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brackets</a:t>
            </a:r>
            <a:r>
              <a:rPr lang="hr-HR" dirty="0"/>
              <a:t> </a:t>
            </a:r>
            <a:r>
              <a:rPr lang="hr-HR" dirty="0" err="1"/>
              <a:t>into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b="1" dirty="0"/>
              <a:t> </a:t>
            </a:r>
            <a:r>
              <a:rPr lang="hr-HR" b="1" i="1" dirty="0"/>
              <a:t>past </a:t>
            </a:r>
            <a:r>
              <a:rPr lang="hr-HR" b="1" i="1" dirty="0" err="1"/>
              <a:t>continuous</a:t>
            </a:r>
            <a:r>
              <a:rPr lang="hr-HR" b="1" i="1" dirty="0"/>
              <a:t> </a:t>
            </a:r>
            <a:r>
              <a:rPr lang="hr-HR" b="1" i="1" dirty="0" err="1"/>
              <a:t>tense</a:t>
            </a:r>
            <a:r>
              <a:rPr lang="hr-HR" b="1" i="1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F555B-97C6-C912-9007-ADDB1B5BE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" y="2432481"/>
            <a:ext cx="5773014" cy="17932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A835A-4847-0EA2-3820-E2F172351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5" y="3008422"/>
            <a:ext cx="5544260" cy="114187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2CB5DDD-705C-4190-412A-11309EE4F36F}"/>
              </a:ext>
            </a:extLst>
          </p:cNvPr>
          <p:cNvSpPr txBox="1">
            <a:spLocks/>
          </p:cNvSpPr>
          <p:nvPr/>
        </p:nvSpPr>
        <p:spPr>
          <a:xfrm>
            <a:off x="6246087" y="1173284"/>
            <a:ext cx="5330394" cy="75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EAC91C-F9BF-681D-DFB2-76A130EB6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" b="1"/>
          <a:stretch/>
        </p:blipFill>
        <p:spPr>
          <a:xfrm>
            <a:off x="0" y="0"/>
            <a:ext cx="5273964" cy="68581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B3D9B2-AA63-D590-0A78-371313048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382"/>
            <a:ext cx="5858204" cy="37452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1327813-23CF-AA69-77DD-938D27CF0B2E}"/>
              </a:ext>
            </a:extLst>
          </p:cNvPr>
          <p:cNvSpPr txBox="1">
            <a:spLocks/>
          </p:cNvSpPr>
          <p:nvPr/>
        </p:nvSpPr>
        <p:spPr>
          <a:xfrm>
            <a:off x="6246087" y="1768208"/>
            <a:ext cx="5330394" cy="1011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hr-HR" dirty="0" err="1"/>
              <a:t>rules</a:t>
            </a:r>
            <a:r>
              <a:rPr lang="hr-HR" dirty="0"/>
              <a:t> do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1 </a:t>
            </a:r>
            <a:r>
              <a:rPr lang="hr-HR" dirty="0" err="1"/>
              <a:t>illustrate</a:t>
            </a:r>
            <a:r>
              <a:rPr lang="hr-HR" dirty="0"/>
              <a:t>?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0E674E4-E2D1-D827-E253-66972A00F9FD}"/>
              </a:ext>
            </a:extLst>
          </p:cNvPr>
          <p:cNvSpPr txBox="1">
            <a:spLocks/>
          </p:cNvSpPr>
          <p:nvPr/>
        </p:nvSpPr>
        <p:spPr>
          <a:xfrm>
            <a:off x="6246087" y="2727795"/>
            <a:ext cx="5330394" cy="1159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  <a:p>
            <a:pPr marL="0" indent="0" algn="just">
              <a:buNone/>
            </a:pPr>
            <a:r>
              <a:rPr lang="hr-HR" b="1" dirty="0">
                <a:solidFill>
                  <a:srgbClr val="FF0000"/>
                </a:solidFill>
              </a:rPr>
              <a:t>a) 3, 4   b) 1, 5   c) 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11C6C0-6FB7-5921-1508-687CC930B2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2317"/>
          <a:stretch/>
        </p:blipFill>
        <p:spPr>
          <a:xfrm>
            <a:off x="43457" y="2273811"/>
            <a:ext cx="5962836" cy="228465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B78E655-2724-094B-DD0D-00282F9F4313}"/>
              </a:ext>
            </a:extLst>
          </p:cNvPr>
          <p:cNvSpPr txBox="1">
            <a:spLocks/>
          </p:cNvSpPr>
          <p:nvPr/>
        </p:nvSpPr>
        <p:spPr>
          <a:xfrm>
            <a:off x="6265554" y="3782870"/>
            <a:ext cx="5330394" cy="181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were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boys</a:t>
            </a:r>
            <a:r>
              <a:rPr lang="hr-HR" dirty="0"/>
              <a:t> </a:t>
            </a:r>
            <a:r>
              <a:rPr lang="hr-HR" dirty="0" err="1"/>
              <a:t>doing</a:t>
            </a:r>
            <a:r>
              <a:rPr lang="hr-HR" dirty="0"/>
              <a:t> </a:t>
            </a:r>
            <a:r>
              <a:rPr lang="hr-HR" dirty="0" err="1"/>
              <a:t>when</a:t>
            </a:r>
            <a:r>
              <a:rPr lang="hr-HR" dirty="0"/>
              <a:t> </a:t>
            </a:r>
            <a:r>
              <a:rPr lang="hr-HR" dirty="0" err="1"/>
              <a:t>their</a:t>
            </a:r>
            <a:r>
              <a:rPr lang="hr-HR" dirty="0"/>
              <a:t> </a:t>
            </a:r>
            <a:r>
              <a:rPr lang="hr-HR" dirty="0" err="1"/>
              <a:t>headmaster</a:t>
            </a:r>
            <a:r>
              <a:rPr lang="hr-HR" dirty="0"/>
              <a:t> </a:t>
            </a:r>
            <a:r>
              <a:rPr lang="hr-HR" dirty="0" err="1"/>
              <a:t>entered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classroom</a:t>
            </a:r>
            <a:r>
              <a:rPr lang="hr-HR" dirty="0"/>
              <a:t>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1CC716-5A6E-394A-57DB-1A8E591E41A4}"/>
              </a:ext>
            </a:extLst>
          </p:cNvPr>
          <p:cNvSpPr txBox="1"/>
          <p:nvPr/>
        </p:nvSpPr>
        <p:spPr>
          <a:xfrm>
            <a:off x="615518" y="2938084"/>
            <a:ext cx="309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looking</a:t>
            </a:r>
            <a:r>
              <a:rPr lang="hr-HR" b="1" dirty="0">
                <a:solidFill>
                  <a:srgbClr val="FF0000"/>
                </a:solidFill>
              </a:rPr>
              <a:t> at </a:t>
            </a:r>
            <a:r>
              <a:rPr lang="hr-HR" b="1" dirty="0" err="1">
                <a:solidFill>
                  <a:srgbClr val="FF0000"/>
                </a:solidFill>
              </a:rPr>
              <a:t>the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board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689B45-ADF5-ACA0-90E9-91A04BC2087F}"/>
              </a:ext>
            </a:extLst>
          </p:cNvPr>
          <p:cNvSpPr txBox="1"/>
          <p:nvPr/>
        </p:nvSpPr>
        <p:spPr>
          <a:xfrm>
            <a:off x="629120" y="3216427"/>
            <a:ext cx="309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yawning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0F3D13-3B13-F504-4F89-8544C2F97D14}"/>
              </a:ext>
            </a:extLst>
          </p:cNvPr>
          <p:cNvSpPr txBox="1"/>
          <p:nvPr/>
        </p:nvSpPr>
        <p:spPr>
          <a:xfrm>
            <a:off x="629120" y="3544188"/>
            <a:ext cx="309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writing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something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E72AB1-4B67-5C43-E981-D1E01C3551CF}"/>
              </a:ext>
            </a:extLst>
          </p:cNvPr>
          <p:cNvSpPr txBox="1"/>
          <p:nvPr/>
        </p:nvSpPr>
        <p:spPr>
          <a:xfrm>
            <a:off x="596052" y="3856518"/>
            <a:ext cx="3095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looking</a:t>
            </a:r>
            <a:r>
              <a:rPr lang="hr-HR" b="1" dirty="0">
                <a:solidFill>
                  <a:srgbClr val="FF0000"/>
                </a:solidFill>
              </a:rPr>
              <a:t> at </a:t>
            </a:r>
            <a:r>
              <a:rPr lang="hr-HR" b="1" dirty="0" err="1">
                <a:solidFill>
                  <a:srgbClr val="FF0000"/>
                </a:solidFill>
              </a:rPr>
              <a:t>the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watch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275BE8-A873-FA51-996C-0D8815CEE804}"/>
              </a:ext>
            </a:extLst>
          </p:cNvPr>
          <p:cNvSpPr txBox="1"/>
          <p:nvPr/>
        </p:nvSpPr>
        <p:spPr>
          <a:xfrm>
            <a:off x="596051" y="4140233"/>
            <a:ext cx="4410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was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copying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his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friend’s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homework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23B6669-DDC5-054D-C934-CCF019F0C6F8}"/>
              </a:ext>
            </a:extLst>
          </p:cNvPr>
          <p:cNvSpPr txBox="1">
            <a:spLocks/>
          </p:cNvSpPr>
          <p:nvPr/>
        </p:nvSpPr>
        <p:spPr>
          <a:xfrm>
            <a:off x="6246087" y="5179113"/>
            <a:ext cx="5330394" cy="1011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 err="1"/>
              <a:t>Circle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form</a:t>
            </a:r>
            <a:r>
              <a:rPr lang="hr-HR" dirty="0"/>
              <a:t>: </a:t>
            </a:r>
            <a:r>
              <a:rPr lang="hr-HR" dirty="0" err="1"/>
              <a:t>the</a:t>
            </a:r>
            <a:r>
              <a:rPr lang="hr-HR" dirty="0"/>
              <a:t> past </a:t>
            </a:r>
            <a:r>
              <a:rPr lang="hr-HR" dirty="0" err="1"/>
              <a:t>simple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past </a:t>
            </a:r>
            <a:r>
              <a:rPr lang="hr-HR" dirty="0" err="1"/>
              <a:t>continuous</a:t>
            </a:r>
            <a:r>
              <a:rPr lang="hr-HR" b="1" dirty="0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F1518E3-286B-C958-1ECF-14DBD8AC8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" y="2418386"/>
            <a:ext cx="6123800" cy="182615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4CDA44-32D5-1357-9A7F-6A64054686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1487" b="5308"/>
          <a:stretch/>
        </p:blipFill>
        <p:spPr>
          <a:xfrm>
            <a:off x="312109" y="2804152"/>
            <a:ext cx="5805356" cy="1421619"/>
          </a:xfrm>
          <a:prstGeom prst="rect">
            <a:avLst/>
          </a:prstGeom>
        </p:spPr>
      </p:pic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D6A31D58-FBB6-DB40-1C5B-B578C41CF821}"/>
              </a:ext>
            </a:extLst>
          </p:cNvPr>
          <p:cNvSpPr txBox="1">
            <a:spLocks/>
          </p:cNvSpPr>
          <p:nvPr/>
        </p:nvSpPr>
        <p:spPr>
          <a:xfrm>
            <a:off x="6341055" y="6190319"/>
            <a:ext cx="5330394" cy="753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95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</TotalTime>
  <Words>932</Words>
  <Application>Microsoft Office PowerPoint</Application>
  <PresentationFormat>Widescreen</PresentationFormat>
  <Paragraphs>146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Lesson 3 Crime and punishment</vt:lpstr>
      <vt:lpstr>Which word is missing?</vt:lpstr>
      <vt:lpstr>PowerPoint Presentation</vt:lpstr>
      <vt:lpstr>PowerPoint Presentation</vt:lpstr>
      <vt:lpstr>PowerPoint Presentation</vt:lpstr>
      <vt:lpstr>PowerPoint Presentation</vt:lpstr>
      <vt:lpstr>Workbook, p. 44</vt:lpstr>
      <vt:lpstr>Workbook, p. 45</vt:lpstr>
      <vt:lpstr>PowerPoint Presentation</vt:lpstr>
      <vt:lpstr>PowerPoint Presentation</vt:lpstr>
      <vt:lpstr>Workbook, p. 46</vt:lpstr>
      <vt:lpstr>Workbook, p. 47</vt:lpstr>
      <vt:lpstr>PowerPoint Presentation</vt:lpstr>
      <vt:lpstr>PowerPoint Presentation</vt:lpstr>
      <vt:lpstr>Workbook, p. 48</vt:lpstr>
      <vt:lpstr>Workbook, p. 49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3 – Crime and punishment</dc:title>
  <dc:creator>Josipa</dc:creator>
  <cp:lastModifiedBy>Sanja Ivoš</cp:lastModifiedBy>
  <cp:revision>60</cp:revision>
  <dcterms:created xsi:type="dcterms:W3CDTF">2022-08-25T11:38:58Z</dcterms:created>
  <dcterms:modified xsi:type="dcterms:W3CDTF">2022-10-05T11:36:28Z</dcterms:modified>
</cp:coreProperties>
</file>